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2" r:id="rId3"/>
    <p:sldId id="317" r:id="rId4"/>
    <p:sldId id="318" r:id="rId5"/>
    <p:sldId id="257" r:id="rId6"/>
    <p:sldId id="313" r:id="rId7"/>
    <p:sldId id="312" r:id="rId8"/>
    <p:sldId id="310" r:id="rId9"/>
    <p:sldId id="311" r:id="rId10"/>
    <p:sldId id="352" r:id="rId11"/>
    <p:sldId id="258" r:id="rId12"/>
    <p:sldId id="262" r:id="rId13"/>
    <p:sldId id="261" r:id="rId14"/>
    <p:sldId id="265" r:id="rId15"/>
    <p:sldId id="287" r:id="rId16"/>
    <p:sldId id="286" r:id="rId17"/>
    <p:sldId id="309" r:id="rId18"/>
    <p:sldId id="276" r:id="rId19"/>
    <p:sldId id="288" r:id="rId20"/>
    <p:sldId id="289" r:id="rId21"/>
    <p:sldId id="285" r:id="rId22"/>
    <p:sldId id="314" r:id="rId23"/>
    <p:sldId id="315" r:id="rId24"/>
    <p:sldId id="316" r:id="rId25"/>
    <p:sldId id="357" r:id="rId26"/>
    <p:sldId id="274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259" r:id="rId36"/>
    <p:sldId id="308" r:id="rId37"/>
    <p:sldId id="291" r:id="rId38"/>
    <p:sldId id="328" r:id="rId39"/>
    <p:sldId id="329" r:id="rId40"/>
    <p:sldId id="330" r:id="rId41"/>
    <p:sldId id="331" r:id="rId42"/>
    <p:sldId id="332" r:id="rId43"/>
    <p:sldId id="334" r:id="rId44"/>
    <p:sldId id="335" r:id="rId45"/>
    <p:sldId id="356" r:id="rId46"/>
    <p:sldId id="336" r:id="rId47"/>
    <p:sldId id="337" r:id="rId48"/>
    <p:sldId id="338" r:id="rId49"/>
    <p:sldId id="260" r:id="rId50"/>
    <p:sldId id="277" r:id="rId51"/>
    <p:sldId id="282" r:id="rId52"/>
    <p:sldId id="306" r:id="rId53"/>
    <p:sldId id="293" r:id="rId54"/>
    <p:sldId id="266" r:id="rId55"/>
    <p:sldId id="264" r:id="rId56"/>
    <p:sldId id="263" r:id="rId57"/>
    <p:sldId id="362" r:id="rId58"/>
    <p:sldId id="290" r:id="rId59"/>
    <p:sldId id="343" r:id="rId60"/>
    <p:sldId id="344" r:id="rId61"/>
    <p:sldId id="345" r:id="rId62"/>
    <p:sldId id="347" r:id="rId63"/>
    <p:sldId id="269" r:id="rId64"/>
    <p:sldId id="279" r:id="rId65"/>
    <p:sldId id="283" r:id="rId66"/>
    <p:sldId id="270" r:id="rId67"/>
    <p:sldId id="346" r:id="rId68"/>
    <p:sldId id="342" r:id="rId69"/>
    <p:sldId id="295" r:id="rId70"/>
    <p:sldId id="294" r:id="rId71"/>
    <p:sldId id="296" r:id="rId72"/>
    <p:sldId id="297" r:id="rId73"/>
    <p:sldId id="298" r:id="rId74"/>
    <p:sldId id="299" r:id="rId75"/>
    <p:sldId id="300" r:id="rId76"/>
    <p:sldId id="339" r:id="rId77"/>
    <p:sldId id="340" r:id="rId78"/>
    <p:sldId id="280" r:id="rId79"/>
    <p:sldId id="281" r:id="rId80"/>
    <p:sldId id="268" r:id="rId81"/>
    <p:sldId id="271" r:id="rId82"/>
    <p:sldId id="341" r:id="rId83"/>
    <p:sldId id="348" r:id="rId84"/>
    <p:sldId id="349" r:id="rId85"/>
    <p:sldId id="350" r:id="rId86"/>
    <p:sldId id="351" r:id="rId87"/>
    <p:sldId id="358" r:id="rId88"/>
    <p:sldId id="353" r:id="rId89"/>
    <p:sldId id="354" r:id="rId90"/>
    <p:sldId id="360" r:id="rId91"/>
    <p:sldId id="355" r:id="rId92"/>
    <p:sldId id="361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133" y="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6C59BF6-E3BC-44DC-B12A-C17BBF18A8FA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2AF64D7-278E-4445-AB43-0565E3B10D5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znanium.ru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um.ru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znanium.ru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um.r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book.ru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book.ru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znanium.com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book.ru/books/960731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book.ru/books/960729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book.ru/books/960475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udb/12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udb/12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znanium.com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book.ru/books/960472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book.ru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znanium.com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znanium.ru/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znanium.com/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znanium.com/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book.ru/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book.ru/books/960730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um.com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um.co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um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book.ru/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book.ru/books/960463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publication/19030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um.com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um.com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um.com/catalog/product/1860663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studentlibrary.ru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book.ru/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tudentlibrary.ru/.-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tudentlibrary.ru/.-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znanium.com/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znanium.com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um.com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znanium.com/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udb/12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udb/12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eivis.ru/browse/udb/12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udb/12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88840"/>
            <a:ext cx="9144000" cy="16003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/>
              <a:t>ОБЗОР периодических </a:t>
            </a:r>
            <a:r>
              <a:rPr lang="ru-RU" sz="6600" dirty="0" smtClean="0"/>
              <a:t>изданий </a:t>
            </a:r>
            <a:br>
              <a:rPr lang="ru-RU" sz="6600" dirty="0" smtClean="0"/>
            </a:br>
            <a:r>
              <a:rPr lang="ru-RU" sz="6600" dirty="0" smtClean="0"/>
              <a:t>2026 </a:t>
            </a:r>
            <a:r>
              <a:rPr lang="ru-RU" sz="6600" dirty="0"/>
              <a:t>ГОД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26750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3752" y="1700808"/>
            <a:ext cx="53002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Новейшая история </a:t>
            </a:r>
            <a:r>
              <a:rPr lang="ru-RU" sz="1400" b="1" dirty="0" smtClean="0"/>
              <a:t>России : журнал. – </a:t>
            </a:r>
            <a:r>
              <a:rPr lang="ru-RU" sz="1400" b="1" dirty="0"/>
              <a:t>Москва : Атмосфера, 2026. – выходит </a:t>
            </a:r>
            <a:r>
              <a:rPr lang="ru-RU" sz="1400" b="1" dirty="0" smtClean="0"/>
              <a:t>4 </a:t>
            </a:r>
            <a:r>
              <a:rPr lang="ru-RU" sz="1400" b="1" dirty="0"/>
              <a:t>раза в год. - URL: </a:t>
            </a:r>
            <a:r>
              <a:rPr lang="en-US" sz="1400" dirty="0">
                <a:hlinkClick r:id="rId2"/>
              </a:rPr>
              <a:t>https://eivis.ru/browse/udb/12</a:t>
            </a:r>
            <a:r>
              <a:rPr lang="ru-RU" sz="1400" dirty="0"/>
              <a:t> .</a:t>
            </a:r>
            <a:r>
              <a:rPr lang="ru-RU" sz="1400" b="1" dirty="0"/>
              <a:t> – Текст : электронный. – Режим доступа: по подписке.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«Новейшая история России» </a:t>
            </a:r>
            <a:r>
              <a:rPr lang="ru-RU" sz="1400" dirty="0" smtClean="0"/>
              <a:t>междисциплинарный </a:t>
            </a:r>
            <a:r>
              <a:rPr lang="ru-RU" sz="1400" dirty="0"/>
              <a:t>научно-теоретический журнал посвящен проблемам истории России XX – начала XXI века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Его особенностью является многофакторный и междисциплинарный подход к отечественной истории, в публикуемых материалах получает отражение многообразие методов исследований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объединяет историков, политологов, экономистов, социологов, психологов, всех тек, кто занимается изучением истории России и пытается преодолеть односторонность в оценке российского исторического процесса.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2" y="908720"/>
            <a:ext cx="3727080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627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1349945"/>
            <a:ext cx="50760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Журнал исследований по управлению : сетевой научный журнал</a:t>
            </a:r>
            <a:r>
              <a:rPr lang="ru-RU" sz="1400" b="1" dirty="0" smtClean="0"/>
              <a:t>; редакционная коллегия : </a:t>
            </a:r>
            <a:r>
              <a:rPr lang="ru-RU" sz="1400" b="1" dirty="0"/>
              <a:t>А. В. Тебекин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6 раз в год. - URL: </a:t>
            </a:r>
            <a:r>
              <a:rPr lang="en-US" sz="1400" u="sng" dirty="0">
                <a:hlinkClick r:id="rId2"/>
              </a:rPr>
              <a:t>https://znanium.ru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u="sng" dirty="0" smtClean="0"/>
              <a:t> </a:t>
            </a:r>
            <a:r>
              <a:rPr lang="ru-RU" sz="1400" dirty="0" smtClean="0"/>
              <a:t>. </a:t>
            </a:r>
            <a:r>
              <a:rPr lang="ru-RU" sz="1400" b="1" dirty="0" smtClean="0"/>
              <a:t>- </a:t>
            </a:r>
            <a:r>
              <a:rPr lang="ru-RU" sz="1400" b="1" dirty="0"/>
              <a:t>Текст : электронный. – Режим доступа: по подписке.</a:t>
            </a:r>
            <a:endParaRPr lang="ru-RU" sz="1400" b="1" dirty="0" smtClean="0"/>
          </a:p>
          <a:p>
            <a:pPr lvl="0" algn="just"/>
            <a:endParaRPr lang="ru-RU" sz="1400" b="1" dirty="0" smtClean="0"/>
          </a:p>
          <a:p>
            <a:pPr algn="just"/>
            <a:r>
              <a:rPr lang="ru-RU" sz="1400" dirty="0"/>
              <a:t>Журнал исследований по управлению издается с 2015 </a:t>
            </a:r>
            <a:r>
              <a:rPr lang="ru-RU" sz="1400" dirty="0" smtClean="0"/>
              <a:t>года. С </a:t>
            </a:r>
            <a:r>
              <a:rPr lang="ru-RU" sz="1400" dirty="0"/>
              <a:t>2019 г. журнал выходит с периодичностью 6 раз в год (до 2019 г. журнал выходил ежемесячно). </a:t>
            </a:r>
          </a:p>
          <a:p>
            <a:pPr lvl="0" algn="just"/>
            <a:r>
              <a:rPr lang="ru-RU" sz="1400" dirty="0"/>
              <a:t>Цель журнала - предоставить возможность ученым, преподавателям, практическим работникам, аспирантам публиковать результаты своих исследований, посвященных проблемам и перспективам развития экономики и управления, практики хозяйствующих субъектов; привлечь внимание к проблемам менеджмента и совершенствования методов управленческих исследований, информировать мировое и отечественное научное сообщество о результатах научных достижений в области современного менеджмента.</a:t>
            </a:r>
          </a:p>
        </p:txBody>
      </p:sp>
      <p:pic>
        <p:nvPicPr>
          <p:cNvPr id="4" name="Рисунок 3" descr="Обложка журнал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806697" cy="514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5163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753567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1070" y="1700808"/>
            <a:ext cx="52829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Журнал философских исследований : сетевой научный журнал; редакционная коллегия : С. Н. Климов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4 раза в год. - URL: </a:t>
            </a:r>
            <a:r>
              <a:rPr lang="en-US" sz="1400" u="sng" dirty="0">
                <a:hlinkClick r:id="rId3"/>
              </a:rPr>
              <a:t>https://znanium.ru</a:t>
            </a:r>
            <a:r>
              <a:rPr lang="en-US" sz="1400" u="sng" dirty="0" smtClean="0">
                <a:hlinkClick r:id="rId3"/>
              </a:rPr>
              <a:t>/</a:t>
            </a:r>
            <a:r>
              <a:rPr lang="ru-RU" sz="1400" u="sng" dirty="0" smtClean="0"/>
              <a:t> </a:t>
            </a:r>
            <a:r>
              <a:rPr lang="ru-RU" sz="1400" b="1" dirty="0" smtClean="0"/>
              <a:t>. </a:t>
            </a:r>
            <a:r>
              <a:rPr lang="ru-RU" sz="1400" b="1" dirty="0"/>
              <a:t>– Текст : электронный. – Режим доступа: по подписке</a:t>
            </a:r>
            <a:r>
              <a:rPr lang="ru-RU" sz="1400" b="1" dirty="0" smtClean="0"/>
              <a:t>.</a:t>
            </a:r>
          </a:p>
          <a:p>
            <a:pPr lvl="0" algn="just"/>
            <a:endParaRPr lang="ru-RU" sz="1400" dirty="0"/>
          </a:p>
          <a:p>
            <a:pPr lvl="0" algn="just"/>
            <a:r>
              <a:rPr lang="ru-RU" sz="1400" dirty="0"/>
              <a:t>Цель журнала - предоставить возможность ученым, преподавателям, аспирантам публиковать результаты своих исследований, привлечь внимание к перспективным направлениям философии, информировать мировое и отечественное научное сообщество о последних результатах научных достижений.</a:t>
            </a:r>
          </a:p>
        </p:txBody>
      </p:sp>
    </p:spTree>
    <p:extLst>
      <p:ext uri="{BB962C8B-B14F-4D97-AF65-F5344CB8AC3E}">
        <p14:creationId xmlns:p14="http://schemas.microsoft.com/office/powerpoint/2010/main" val="2984329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1902" y="1700808"/>
            <a:ext cx="54220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Журнал естественнонаучных исследований : сетевой научный журнал; </a:t>
            </a:r>
            <a:r>
              <a:rPr lang="ru-RU" sz="1400" b="1" dirty="0" smtClean="0"/>
              <a:t>редакционная коллегия </a:t>
            </a:r>
            <a:r>
              <a:rPr lang="ru-RU" sz="1400" b="1" dirty="0"/>
              <a:t>: В. М. Питулько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4 раза в год. –</a:t>
            </a:r>
            <a:r>
              <a:rPr lang="ru-RU" sz="1400" b="1" dirty="0" smtClean="0"/>
              <a:t> URL : </a:t>
            </a:r>
            <a:r>
              <a:rPr lang="en-US" sz="1400" u="sng" dirty="0">
                <a:hlinkClick r:id="rId2"/>
              </a:rPr>
              <a:t>https://znanium.ru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u="sng" dirty="0"/>
              <a:t> </a:t>
            </a:r>
            <a:r>
              <a:rPr lang="ru-RU" sz="1400" dirty="0"/>
              <a:t> </a:t>
            </a:r>
            <a:r>
              <a:rPr lang="ru-RU" sz="1400" b="1" dirty="0"/>
              <a:t>. – Текст : электронный. – Режим доступа: по подписке</a:t>
            </a:r>
            <a:r>
              <a:rPr lang="ru-RU" sz="1400" b="1" dirty="0" smtClean="0"/>
              <a:t>.</a:t>
            </a:r>
          </a:p>
          <a:p>
            <a:pPr lvl="0" algn="just"/>
            <a:endParaRPr lang="ru-RU" sz="1400" dirty="0"/>
          </a:p>
          <a:p>
            <a:pPr lvl="0" algn="just"/>
            <a:r>
              <a:rPr lang="ru-RU" sz="1400" dirty="0"/>
              <a:t>Цель журнала – предоставить возможность ученым, преподавателям, аспирантам публиковать результаты своих исследований, привлечь внимание к перспективным направлениям естественных наук, информировать мировое и отечественное научной сообщество о последних результатах научных достижений в сфере естествознания.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36712"/>
            <a:ext cx="3614400" cy="515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492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бложка журнал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7408"/>
            <a:ext cx="3744000" cy="51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851504" y="1844824"/>
            <a:ext cx="5292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Журнал филологических исследований : сетевой научный журнал; редакционная коллегия : В. А. Петишева  (главный редактор) [и др.]. </a:t>
            </a:r>
            <a:r>
              <a:rPr lang="ru-RU" sz="1400" b="1" dirty="0" smtClean="0"/>
              <a:t>– Москва, 2025. – выходит 4 раза в год. - </a:t>
            </a:r>
            <a:r>
              <a:rPr lang="ru-RU" sz="1400" b="1" dirty="0"/>
              <a:t>URL: </a:t>
            </a:r>
            <a:r>
              <a:rPr lang="en-US" sz="1400" u="sng" dirty="0">
                <a:hlinkClick r:id="rId3"/>
              </a:rPr>
              <a:t>https://znanium.ru</a:t>
            </a:r>
            <a:r>
              <a:rPr lang="en-US" sz="1400" u="sng" dirty="0" smtClean="0">
                <a:hlinkClick r:id="rId3"/>
              </a:rPr>
              <a:t>/</a:t>
            </a:r>
            <a:r>
              <a:rPr lang="ru-RU" sz="1400" u="sng" dirty="0" smtClean="0"/>
              <a:t> </a:t>
            </a:r>
            <a:r>
              <a:rPr lang="ru-RU" sz="1400" b="1" dirty="0" smtClean="0"/>
              <a:t>.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Цель </a:t>
            </a:r>
            <a:r>
              <a:rPr lang="ru-RU" sz="1400" dirty="0"/>
              <a:t>журнала - предоставить возможность ученым, преподавателям, аспирантам публиковать результаты своих научных исследований, привлечь внимание к актуальным проблемам русской и зарубежной словесности, информировать мировое и отечественное научное сообщество о последних результатах научных достижений в этой области научного поиска.</a:t>
            </a:r>
          </a:p>
        </p:txBody>
      </p:sp>
    </p:spTree>
    <p:extLst>
      <p:ext uri="{BB962C8B-B14F-4D97-AF65-F5344CB8AC3E}">
        <p14:creationId xmlns:p14="http://schemas.microsoft.com/office/powerpoint/2010/main" val="4035423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4728" y="1314811"/>
            <a:ext cx="52792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Современное педагогическое образование : научный журнал; редакционная коллегия : И. П. </a:t>
            </a:r>
            <a:r>
              <a:rPr lang="ru-RU" sz="1400" b="1" dirty="0" smtClean="0"/>
              <a:t>Гладилина </a:t>
            </a:r>
            <a:r>
              <a:rPr lang="ru-RU" sz="1400" b="1" dirty="0"/>
              <a:t>(главный редактор) [и др.]. — Москва : Русайнс,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ежемес. </a:t>
            </a:r>
            <a:r>
              <a:rPr lang="ru-RU" sz="1400" b="1" dirty="0" smtClean="0"/>
              <a:t>— </a:t>
            </a:r>
            <a:r>
              <a:rPr lang="ru-RU" sz="1400" b="1" dirty="0"/>
              <a:t>URL: </a:t>
            </a:r>
            <a:r>
              <a:rPr lang="en-US" sz="1400" u="sng" dirty="0"/>
              <a:t>https://</a:t>
            </a:r>
            <a:r>
              <a:rPr lang="en-US" sz="1400" u="sng" dirty="0" smtClean="0"/>
              <a:t>book.ru</a:t>
            </a:r>
            <a:r>
              <a:rPr lang="ru-RU" sz="1400" b="1" dirty="0" smtClean="0"/>
              <a:t>. </a:t>
            </a:r>
            <a:r>
              <a:rPr lang="ru-RU" sz="1400" b="1" dirty="0"/>
              <a:t>— Текст : электронный. 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страницах журнала публикуются результаты научных исследований по теории и истории педагогики, рассматриваются вопросы профессионального обучения, подготовки, переподготовки и повышения квалификации во всех видах и уровнях образовательных учреждений, включая вопросы управления и организации учебно-воспитательного процесса, прогнозирования, а также значимые результаты и достижения фундаментальных и теоретико-прикладных исследований в области педагогики и инновационных технологий в образовании подготовке педагогических кадров, сравнительной педагогике, современной образовательной политике. Он задает основные научные ориентиры, ценностные и методологические установки для исследований в области образования, активно влияет на формирование научно–педагогического сознания в нашей стране. </a:t>
            </a:r>
          </a:p>
        </p:txBody>
      </p:sp>
      <p:pic>
        <p:nvPicPr>
          <p:cNvPr id="2050" name="Picture 2" descr="Современное педагогическое образование № 7-2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5"/>
            <a:ext cx="3768731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37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7599" y="1772816"/>
            <a:ext cx="52463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Педагогическая перспектива : научный журнал; редакционная коллегия : Е. В. Яковлев (главный редактор) [и др.]. — Краснодар : ИРО, </a:t>
            </a:r>
            <a:r>
              <a:rPr lang="ru-RU" sz="1400" b="1" dirty="0" smtClean="0"/>
              <a:t>2025. — </a:t>
            </a:r>
            <a:r>
              <a:rPr lang="ru-RU" sz="1400" b="1" dirty="0"/>
              <a:t>URL: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book.ru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dirty="0" smtClean="0"/>
              <a:t>. </a:t>
            </a:r>
            <a:r>
              <a:rPr lang="ru-RU" sz="1400" b="1" dirty="0"/>
              <a:t>— Текст : электронный. 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/>
              <a:t>«Педагогическая перспектива»</a:t>
            </a:r>
            <a:r>
              <a:rPr lang="ru-RU" sz="1400" dirty="0"/>
              <a:t> – рецензируемое научное сетевое издание, в котором рассматриваются актуальные вопросы системы </a:t>
            </a:r>
            <a:r>
              <a:rPr lang="ru-RU" sz="1400" dirty="0" smtClean="0"/>
              <a:t>образования. Миссия </a:t>
            </a:r>
            <a:r>
              <a:rPr lang="ru-RU" sz="1400" dirty="0"/>
              <a:t>издания – представление и распространение результатов современных педагогических исследований. К публикации принимаются оригинальные статьи по направлению «5.8. Педагогика», представляющие собой результаты научных исследований или осмысление практического опыта.</a:t>
            </a:r>
          </a:p>
        </p:txBody>
      </p:sp>
      <p:pic>
        <p:nvPicPr>
          <p:cNvPr id="1026" name="Picture 2" descr="Педагогическая перспектива №3 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980728"/>
            <a:ext cx="3790097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27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8304" y="1411614"/>
            <a:ext cx="52456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Современное профессиональное образование </a:t>
            </a:r>
            <a:r>
              <a:rPr lang="ru-RU" sz="1400" b="1" dirty="0" smtClean="0"/>
              <a:t>: журнал </a:t>
            </a:r>
            <a:r>
              <a:rPr lang="ru-RU" sz="1400" b="1" dirty="0"/>
              <a:t>/ </a:t>
            </a:r>
            <a:r>
              <a:rPr lang="ru-RU" sz="1400" b="1" dirty="0" smtClean="0"/>
              <a:t>ред</a:t>
            </a:r>
            <a:r>
              <a:rPr lang="ru-RU" sz="1400" b="1" dirty="0"/>
              <a:t>. И</a:t>
            </a:r>
            <a:r>
              <a:rPr lang="ru-RU" sz="1400" b="1" dirty="0" smtClean="0"/>
              <a:t>. П</a:t>
            </a:r>
            <a:r>
              <a:rPr lang="ru-RU" sz="1400" b="1" dirty="0"/>
              <a:t>. </a:t>
            </a:r>
            <a:r>
              <a:rPr lang="ru-RU" sz="1400" b="1" dirty="0" smtClean="0"/>
              <a:t>Гладилин. </a:t>
            </a:r>
            <a:r>
              <a:rPr lang="ru-RU" sz="1400" b="1" dirty="0"/>
              <a:t>— Москва : Русайнс, </a:t>
            </a:r>
            <a:r>
              <a:rPr lang="ru-RU" sz="1400" b="1" dirty="0" smtClean="0"/>
              <a:t>2025. </a:t>
            </a:r>
            <a:r>
              <a:rPr lang="ru-RU" sz="1400" b="1" dirty="0"/>
              <a:t>—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book.ru</a:t>
            </a:r>
            <a:r>
              <a:rPr lang="en-US" sz="1400" dirty="0" smtClean="0">
                <a:hlinkClick r:id="rId2"/>
              </a:rPr>
              <a:t>/</a:t>
            </a:r>
            <a:r>
              <a:rPr lang="ru-RU" sz="1400" b="1" dirty="0" smtClean="0"/>
              <a:t>. </a:t>
            </a:r>
            <a:r>
              <a:rPr lang="ru-RU" sz="1400" b="1" dirty="0" smtClean="0"/>
              <a:t>— </a:t>
            </a:r>
            <a:r>
              <a:rPr lang="ru-RU" sz="1400" b="1" dirty="0"/>
              <a:t>Текст : электронный</a:t>
            </a:r>
            <a:r>
              <a:rPr lang="ru-RU" sz="1400" b="1" dirty="0" smtClean="0"/>
              <a:t>. </a:t>
            </a:r>
            <a:r>
              <a:rPr lang="ru-RU" sz="1400" b="1" dirty="0"/>
              <a:t>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Наряду с экономическими аспектами инновационной и инвестиционной деятельности на страницах журнала будут рассматриваться ее юридические аспекты, новейшие достижения и проблемы развития техники и технологий. Редакционная политика исходит из того, что журнал должен освещать исследования не только крупных ученых, но и аспирантов, соискателей ученых степеней. Особое место займут публикации результатов докторских диссертаций. Вопросы теории будут соседствовать с обзорами новейших нормативных документов по проблематике журнала, анализом практической деятельности, критикой и библиографией. Журнал рассчитан на широкий круг читателей: научных и практических работников в области экономики, техники и юриспруденции, студентов и аспирантов.</a:t>
            </a:r>
          </a:p>
        </p:txBody>
      </p:sp>
      <p:pic>
        <p:nvPicPr>
          <p:cNvPr id="1026" name="Picture 2" descr="Современное профессиональное образование №12 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790800" cy="543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097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504" y="1027360"/>
            <a:ext cx="536449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Педагогика и психология образования : всероссийский междисциплинарный журнал; редакционная коллегия : А. А. Вербицкий (главный редактор) [и др.]. – Москва, </a:t>
            </a:r>
            <a:r>
              <a:rPr lang="ru-RU" sz="1400" b="1" dirty="0" smtClean="0"/>
              <a:t>2024. </a:t>
            </a:r>
            <a:r>
              <a:rPr lang="ru-RU" sz="1400" b="1" dirty="0"/>
              <a:t>– выходит 4 раза в год. –  URL: </a:t>
            </a:r>
            <a:r>
              <a:rPr lang="ru-RU" sz="1400" u="sng" dirty="0">
                <a:hlinkClick r:id="rId2"/>
              </a:rPr>
              <a:t>https://</a:t>
            </a:r>
            <a:r>
              <a:rPr lang="ru-RU" sz="1400" u="sng" dirty="0" smtClean="0">
                <a:hlinkClick r:id="rId2"/>
              </a:rPr>
              <a:t>znanium.com</a:t>
            </a:r>
            <a:r>
              <a:rPr lang="ru-RU" sz="1400" dirty="0" smtClean="0"/>
              <a:t>.  </a:t>
            </a:r>
            <a:r>
              <a:rPr lang="ru-RU" sz="1400" b="1" dirty="0"/>
              <a:t>– Текст : электронный.  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Издание, посвященное методологии, теории и истории педагогики и психологии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Тематика </a:t>
            </a:r>
            <a:r>
              <a:rPr lang="ru-RU" sz="1400" dirty="0"/>
              <a:t>статей — соответствует следующим группам специальностей научных работников: —</a:t>
            </a:r>
          </a:p>
          <a:p>
            <a:pPr algn="just"/>
            <a:r>
              <a:rPr lang="ru-RU" sz="1400" b="1" dirty="0"/>
              <a:t>13.00.00 Педагогические науки</a:t>
            </a:r>
            <a:r>
              <a:rPr lang="ru-RU" sz="1400" dirty="0"/>
              <a:t> Общая педагогика, история педагогики и образования Теория и методика обучения и воспитания Коррекционная педагогика (сурдопедагогика и тифлопедагогика, олигофренопедагогика и логопедия) Теория и методика физического воспитания, спортивной тренировки, оздоровительной и адаптивной физической культуры </a:t>
            </a:r>
            <a:endParaRPr lang="ru-RU" sz="1400" dirty="0" smtClean="0"/>
          </a:p>
          <a:p>
            <a:pPr algn="just"/>
            <a:r>
              <a:rPr lang="ru-RU" sz="1400" b="1" dirty="0" smtClean="0"/>
              <a:t>19.00.00 </a:t>
            </a:r>
            <a:r>
              <a:rPr lang="ru-RU" sz="1400" b="1" dirty="0"/>
              <a:t>Психологические науки</a:t>
            </a:r>
            <a:r>
              <a:rPr lang="ru-RU" sz="1400" dirty="0"/>
              <a:t> Общая психология, психология личности, история психологии Психофизиология Психология труда, инженерная психология, эргономика Медицинская психология Социальная психология Юридическая психология Коррекционная психология Политическая психология </a:t>
            </a:r>
            <a:r>
              <a:rPr lang="ru-RU" sz="1400" dirty="0" smtClean="0"/>
              <a:t>, Психология </a:t>
            </a:r>
            <a:r>
              <a:rPr lang="ru-RU" sz="1400" dirty="0"/>
              <a:t>развития, акмеология 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4098" name="Picture 2" descr="https://znanium.ru/cover/periodicals/0630/6302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672000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614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7379" y="1700808"/>
            <a:ext cx="52472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Социально-гуманитарные знания : научный журнал; редакционная коллегия : А. В. Миронов (главный редактор) [и др.]. — Москва : КНОРУС, </a:t>
            </a:r>
            <a:r>
              <a:rPr lang="ru-RU" sz="1400" b="1" dirty="0" smtClean="0"/>
              <a:t>2025. </a:t>
            </a:r>
            <a:r>
              <a:rPr lang="ru-RU" sz="1400" b="1" dirty="0"/>
              <a:t>– URL: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book.ru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dirty="0" smtClean="0"/>
              <a:t>. </a:t>
            </a:r>
            <a:r>
              <a:rPr lang="ru-RU" sz="1400" b="1" dirty="0"/>
              <a:t>— Текст : электронный. 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«Социально-гуманитарные знания» является научно-образовательным изданием, предназначенным для преподавателей, студентов и учащихся высших, средних специальных и средних учебных заведений, всех, интересующихся социально-гуманитарными науками и образованием. В состав редакционного совета и редколлегии вошли ведущие ученые в сфере социологии, философии и политологии.</a:t>
            </a:r>
          </a:p>
        </p:txBody>
      </p:sp>
      <p:pic>
        <p:nvPicPr>
          <p:cNvPr id="5122" name="Picture 2" descr="Социально-гуманитарные знания №8─ 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0" y="1052736"/>
            <a:ext cx="3789287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36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204864"/>
            <a:ext cx="7696200" cy="129540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СОЦИАЛЬНО-ГУМАНИТАРНЫЙ </a:t>
            </a:r>
            <a:r>
              <a:rPr lang="ru-RU" b="1" dirty="0" smtClean="0"/>
              <a:t>ЦИКЛ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0392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4507" y="1411121"/>
            <a:ext cx="564808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Социология : научный журнал; редакционная коллегия : В. И. Добреньков (главный редактор) [и др.]. — Москва : Русайнс, </a:t>
            </a:r>
            <a:r>
              <a:rPr lang="ru-RU" sz="1400" b="1" dirty="0" smtClean="0"/>
              <a:t>2025. </a:t>
            </a:r>
            <a:r>
              <a:rPr lang="ru-RU" sz="1400" b="1" dirty="0"/>
              <a:t>— URL: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book.ru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dirty="0" smtClean="0"/>
              <a:t>. </a:t>
            </a:r>
            <a:r>
              <a:rPr lang="ru-RU" sz="1400" b="1" dirty="0"/>
              <a:t>— Текст : электронный. 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«Социология», учрежденный Российской социологической ассоциацией и Московским государственным университетом им. М.В. Ломоносова освещает актуальные проблемы современной социологической науки – базовой отрасли обществознания. В статьях, публикуемых журналом, рассматриваются проблемы возникновения и исследования социального управления, управления обществом, управления и идеологии, власти и гражданского общества, личности в системе управления, тактического и стратегического социального управления, технологии социального управления, анализируются структура и механизмы развития общества. Большое внимание уделено пониманию исходных элементов социальной реальности, принципам и формам социальных взаимодействий, социальным институтам, общностям и группам, социальной стратификации, социологическому анализу культуры, личности, организации, экономики, политики.</a:t>
            </a:r>
          </a:p>
        </p:txBody>
      </p:sp>
      <p:pic>
        <p:nvPicPr>
          <p:cNvPr id="6146" name="Picture 2" descr="Социология 8/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397003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39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1484784"/>
            <a:ext cx="502011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Медицина. Социология. Философия. Прикладные исследования : научный журнал; редакционная коллегия : В. И. Бородин (главный редактор) [и др.]. — Москва : Городец,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6 раз в год. — URL: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book.ru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dirty="0" smtClean="0"/>
              <a:t>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  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страницах журнала рассматриваются социальные проблемы российского общества и охраны психического здоровья: вопросы теории и методологии, современные подходы в исследованиях современной медицины, социологии, психологии, анализ современной практики, исследования и прикладные аспекты различных отраслей современной российской науки. </a:t>
            </a:r>
            <a:r>
              <a:rPr lang="ru-RU" sz="1400" dirty="0" smtClean="0"/>
              <a:t>Особое </a:t>
            </a:r>
            <a:r>
              <a:rPr lang="ru-RU" sz="1400" dirty="0"/>
              <a:t>место занимают публикации результатов кандидатских и докторских диссертаций</a:t>
            </a:r>
            <a:r>
              <a:rPr lang="ru-RU" sz="1400" dirty="0" smtClean="0"/>
              <a:t>. Вопросы </a:t>
            </a:r>
            <a:r>
              <a:rPr lang="ru-RU" sz="1400" dirty="0"/>
              <a:t>теории соседствуют с обзорами новейших правовых документов по проблематике журнала, анализом практической деятельности, критикой и библиографией. </a:t>
            </a:r>
          </a:p>
        </p:txBody>
      </p:sp>
      <p:pic>
        <p:nvPicPr>
          <p:cNvPr id="8194" name="Picture 2" descr="Медицина. Социология. Философия. Прикладные исследования. №3-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24743"/>
            <a:ext cx="4032449" cy="49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33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0320" y="1059875"/>
            <a:ext cx="552368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Журнал</a:t>
            </a:r>
            <a:r>
              <a:rPr lang="ru-RU" sz="1400" dirty="0"/>
              <a:t> </a:t>
            </a:r>
            <a:r>
              <a:rPr lang="ru-RU" sz="1400" b="1" dirty="0"/>
              <a:t>«Основы безопасности жизнедеятельности</a:t>
            </a:r>
            <a:r>
              <a:rPr lang="ru-RU" sz="1400" b="1" dirty="0" smtClean="0"/>
              <a:t>»</a:t>
            </a:r>
            <a:r>
              <a:rPr lang="ru-RU" sz="1400" dirty="0" smtClean="0"/>
              <a:t>. </a:t>
            </a:r>
            <a:r>
              <a:rPr lang="ru-RU" sz="1400" b="1" dirty="0" smtClean="0"/>
              <a:t>– </a:t>
            </a:r>
            <a:r>
              <a:rPr lang="ru-RU" sz="1400" b="1" dirty="0"/>
              <a:t>Москва, 2026. – URL </a:t>
            </a:r>
            <a:r>
              <a:rPr lang="ru-RU" sz="1400" dirty="0" smtClean="0">
                <a:solidFill>
                  <a:srgbClr val="C00000"/>
                </a:solidFill>
              </a:rPr>
              <a:t>:</a:t>
            </a:r>
            <a:r>
              <a:rPr lang="en-US" sz="1400" dirty="0">
                <a:solidFill>
                  <a:srgbClr val="C00000"/>
                </a:solidFill>
              </a:rPr>
              <a:t>https://</a:t>
            </a:r>
            <a:r>
              <a:rPr lang="en-US" sz="1400" dirty="0" smtClean="0">
                <a:solidFill>
                  <a:srgbClr val="C00000"/>
                </a:solidFill>
              </a:rPr>
              <a:t>eivis.ru/browse/udb/12</a:t>
            </a:r>
            <a:r>
              <a:rPr lang="ru-RU" sz="1400" b="1" dirty="0" smtClean="0"/>
              <a:t>. - </a:t>
            </a:r>
            <a:r>
              <a:rPr lang="ru-RU" sz="1400" b="1" dirty="0"/>
              <a:t>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«Основы безопасности жизнедеятельности» является специальным информационно-методическим изданием МЧС России для преподавателей.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Читательскую аудиторию журнала составляют в основном специалисты, связанные с преподаванием предмета ОБЖ в общеобразовательной школе и дисциплины БЖД в средних и высших образовательных учреждениях России, интересующиеся теорией и практикой безопасности жизнедеятельности, обеспечением безопасности образовательных учреждений.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Кроме того, журнал читают педагоги и слушатели высших учебных заведений МЧС России, учебных центров федеральной противопожарной службы МЧС России, а также преподаватели и кадеты Кадетских корпусов МЧС России. Журнал «Основы безопасности жизнедеятельности» также распространяется среди более широкого круга сотрудников системы министерства. Его читают спасатели, пожарные, инспектора ГИМС, врачи, психологи, а также члены их семей.</a:t>
            </a:r>
          </a:p>
        </p:txBody>
      </p:sp>
      <p:pic>
        <p:nvPicPr>
          <p:cNvPr id="4" name="Рисунок 3" descr="https://pressa.ru/media/covers/osnovyi-bezopasnosti-zhiznedeyatelnosti/2025/198448/306-433/cove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" y="966610"/>
            <a:ext cx="3528392" cy="527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716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804692" cy="510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12196" y="2564904"/>
            <a:ext cx="52254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"</a:t>
            </a:r>
            <a:r>
              <a:rPr lang="ru-RU" sz="1400" b="1" dirty="0" err="1"/>
              <a:t>НаркоНет</a:t>
            </a:r>
            <a:r>
              <a:rPr lang="ru-RU" sz="1400" b="1" dirty="0"/>
              <a:t>" </a:t>
            </a:r>
            <a:r>
              <a:rPr lang="ru-RU" sz="1400" dirty="0"/>
              <a:t>- первый в России популярный журнал против наркотиков для молодежи, медиков, учителей, семьи и общественности. Профилактика, лечение, реабилитация. Спорт, музыка, любовь - против наркотиков. Дневники, исповеди, интервью, деловая и практическая информация.</a:t>
            </a:r>
          </a:p>
        </p:txBody>
      </p:sp>
    </p:spTree>
    <p:extLst>
      <p:ext uri="{BB962C8B-B14F-4D97-AF65-F5344CB8AC3E}">
        <p14:creationId xmlns:p14="http://schemas.microsoft.com/office/powerpoint/2010/main" val="79182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5797" y="765865"/>
            <a:ext cx="537820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Журнал «Не будь зависим – скажи «Нет!»: наркотикам, алкоголю, курению, игромании» </a:t>
            </a:r>
            <a:r>
              <a:rPr lang="ru-RU" sz="1400" dirty="0"/>
              <a:t>является ежемесячным иллюстрированным информационно-методическим изданием по профилактике негативных проявлений в образовательной среде, выпускается с 1999 г.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публикует нормативные документы, информацию о пропаганде здорового образа жизни, освещает межведомственное взаимодействие служб профилактики наркомании, отражает различные аспекты здоровья, воспитания, применения психолого-педагогических технологий, организации волонтёрской работы, и т. д.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нём представлены материалы, которые помогут в подготовке мероприятий и акций, посвящённых первичной профилактике пагубных зависимостей</a:t>
            </a:r>
            <a:r>
              <a:rPr lang="ru-RU" sz="1400" dirty="0" smtClean="0"/>
              <a:t>.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Журнал </a:t>
            </a:r>
            <a:r>
              <a:rPr lang="ru-RU" sz="1400" dirty="0"/>
              <a:t>адресован работникам образования, социальной сферы: преподавателям вузов, колледжей, профессиональных училищ, сотрудникам культурных центров и клубов, а также родителям.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Родители </a:t>
            </a:r>
            <a:r>
              <a:rPr lang="ru-RU" sz="1400" dirty="0"/>
              <a:t>в журнале найдут полезную информацию о подростковых суицидах, наркозависимости, их профилактике, о проблеме наказания и поощрения, советы и краткие инструкции по воспитанию детей.</a:t>
            </a:r>
          </a:p>
          <a:p>
            <a:pPr algn="just"/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42398"/>
            <a:ext cx="3658296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789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5639" y="553573"/>
            <a:ext cx="560569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/>
              <a:t>Русская словесность : научно-методический. – </a:t>
            </a:r>
            <a:r>
              <a:rPr lang="ru-RU" sz="1400" b="1" dirty="0"/>
              <a:t>Москва : Издательство «ЗОДЧИЙ», 2026. – выходит </a:t>
            </a:r>
            <a:r>
              <a:rPr lang="ru-RU" sz="1400" b="1" dirty="0" smtClean="0"/>
              <a:t>6 </a:t>
            </a:r>
            <a:r>
              <a:rPr lang="ru-RU" sz="1400" b="1" dirty="0"/>
              <a:t>раза в год. - URL: </a:t>
            </a:r>
            <a:r>
              <a:rPr lang="en-US" sz="1400" dirty="0">
                <a:hlinkClick r:id="rId2"/>
              </a:rPr>
              <a:t>https://eivis.ru/browse/udb/12</a:t>
            </a:r>
            <a:r>
              <a:rPr lang="ru-RU" sz="1400" dirty="0"/>
              <a:t> .</a:t>
            </a:r>
            <a:r>
              <a:rPr lang="ru-RU" sz="1400" b="1" dirty="0"/>
              <a:t> – Текст : электронный. – Режим доступа: по подписке.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 smtClean="0"/>
              <a:t> «Русская словесность» </a:t>
            </a:r>
            <a:r>
              <a:rPr lang="ru-RU" sz="1400" dirty="0" smtClean="0"/>
              <a:t>- научно-методический </a:t>
            </a:r>
            <a:r>
              <a:rPr lang="ru-RU" sz="1400" dirty="0"/>
              <a:t>журнал </a:t>
            </a:r>
            <a:r>
              <a:rPr lang="ru-RU" sz="1400" dirty="0" smtClean="0"/>
              <a:t>адресован </a:t>
            </a:r>
            <a:r>
              <a:rPr lang="ru-RU" sz="1400" dirty="0"/>
              <a:t>учителям русского языка и литературы</a:t>
            </a:r>
            <a:r>
              <a:rPr lang="ru-RU" sz="1400" dirty="0" smtClean="0"/>
              <a:t>. Журнал </a:t>
            </a:r>
            <a:r>
              <a:rPr lang="ru-RU" sz="1400" dirty="0"/>
              <a:t>издается с 1957 года. 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«Русская словесность» занимает достойное место среди научно-методических изданий по филологии.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Он </a:t>
            </a:r>
            <a:r>
              <a:rPr lang="ru-RU" sz="1400" dirty="0"/>
              <a:t>оказывает качественную профессиональную помощь самой широкой аудитории словесников — от студентов до учителей и преподавателей вузов.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Знакомит </a:t>
            </a:r>
            <a:r>
              <a:rPr lang="ru-RU" sz="1400" dirty="0"/>
              <a:t>с основными вопросами содержания и методики преподавания русского языка и литературы, с новыми инновационными технологиями и их применением на уроках.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Большинство </a:t>
            </a:r>
            <a:r>
              <a:rPr lang="ru-RU" sz="1400" dirty="0"/>
              <a:t>номеров научно-методического журнала «Русская словесность» - </a:t>
            </a:r>
            <a:r>
              <a:rPr lang="ru-RU" sz="1400" dirty="0" smtClean="0"/>
              <a:t>посвящены </a:t>
            </a:r>
            <a:r>
              <a:rPr lang="ru-RU" sz="1400" dirty="0"/>
              <a:t>творчеству того или иного русского писателя.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Номера </a:t>
            </a:r>
            <a:r>
              <a:rPr lang="ru-RU" sz="1400" dirty="0"/>
              <a:t>составляют в первую очередь методические уроки-разработки по отдельным произведениям, а также новейшие научные разработки в методике преподавания уроков русского языка, построенные на основе произведений писателя, творчеству которого посвящен номер.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1"/>
            <a:ext cx="3456000" cy="48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724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276872"/>
            <a:ext cx="9144000" cy="765632"/>
          </a:xfrm>
        </p:spPr>
        <p:txBody>
          <a:bodyPr/>
          <a:lstStyle/>
          <a:p>
            <a:pPr algn="ctr"/>
            <a:r>
              <a:rPr lang="ru-RU" b="1" dirty="0"/>
              <a:t>ПРОФЕССИОНАЛЬНЫЙ ЦИКЛ</a:t>
            </a:r>
          </a:p>
        </p:txBody>
      </p:sp>
    </p:spTree>
    <p:extLst>
      <p:ext uri="{BB962C8B-B14F-4D97-AF65-F5344CB8AC3E}">
        <p14:creationId xmlns:p14="http://schemas.microsoft.com/office/powerpoint/2010/main" val="899249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28115"/>
            <a:ext cx="3657140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53718" y="1628800"/>
            <a:ext cx="53776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«Городская архитектура. Градостроительство» </a:t>
            </a:r>
            <a:r>
              <a:rPr lang="ru-RU" sz="1400" dirty="0" smtClean="0"/>
              <a:t>будет полезен главным </a:t>
            </a:r>
            <a:r>
              <a:rPr lang="ru-RU" sz="1400" dirty="0"/>
              <a:t>архитекторам </a:t>
            </a:r>
            <a:r>
              <a:rPr lang="ru-RU" sz="1400" dirty="0" smtClean="0"/>
              <a:t>муниципалитетов, </a:t>
            </a:r>
            <a:r>
              <a:rPr lang="ru-RU" sz="1400" dirty="0"/>
              <a:t>м</a:t>
            </a:r>
            <a:r>
              <a:rPr lang="ru-RU" sz="1400" dirty="0" smtClean="0"/>
              <a:t>эрам городов, </a:t>
            </a:r>
            <a:r>
              <a:rPr lang="ru-RU" sz="1400" dirty="0"/>
              <a:t>р</a:t>
            </a:r>
            <a:r>
              <a:rPr lang="ru-RU" sz="1400" dirty="0" smtClean="0"/>
              <a:t>уководителям </a:t>
            </a:r>
            <a:r>
              <a:rPr lang="ru-RU" sz="1400" dirty="0"/>
              <a:t>и архитекторам проектных организаций.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Освещаются вопросы:  регулирования: </a:t>
            </a:r>
            <a:r>
              <a:rPr lang="ru-RU" sz="1400" dirty="0"/>
              <a:t>государственное и региональное регулирование; градостроительные планы; назначения и отставки.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Архитектурные </a:t>
            </a:r>
            <a:r>
              <a:rPr lang="ru-RU" sz="1400" dirty="0"/>
              <a:t>проекты и решения: жилищное строительство, бизнес-центры, промзоны, объекты социально-культурной сферы, спортивные объекты, объекты культурного наследия, объекты транспортной инфраструктуры. Градостроительство за рубежом. Опыт других стран. Новые технологии в градостроительстве.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Индикаторы </a:t>
            </a:r>
            <a:r>
              <a:rPr lang="ru-RU" sz="1400" dirty="0"/>
              <a:t>развития: тенденции, тренды, перспективы, проблемы, конфликты, инциденты</a:t>
            </a:r>
          </a:p>
        </p:txBody>
      </p:sp>
    </p:spTree>
    <p:extLst>
      <p:ext uri="{BB962C8B-B14F-4D97-AF65-F5344CB8AC3E}">
        <p14:creationId xmlns:p14="http://schemas.microsoft.com/office/powerpoint/2010/main" val="2679804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8030" y="1988840"/>
            <a:ext cx="50959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«Архитектурный вестник»</a:t>
            </a:r>
            <a:r>
              <a:rPr lang="ru-RU" sz="1400" dirty="0" smtClean="0"/>
              <a:t> </a:t>
            </a:r>
            <a:r>
              <a:rPr lang="ru-RU" sz="1400" dirty="0"/>
              <a:t>ориентирован на практикующих архитекторов и дизайнеров, строителей, поставщиков стройматериалов, риэлтеров, а также всех интересующихся современной практикой архитектуры и строительства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/>
              <a:t>Основные рубрики: «Проекты и постройки», «Градостроительство», «Архитектура интерьера», «Архитектура и дизайн», «Архитектурные портреты», «Творческие проблемы», «Архитектурные конкурсы», «Архитектурное образование», «Новые технологии».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24744"/>
            <a:ext cx="3940527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204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9588"/>
            <a:ext cx="3927521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5025" y="1329386"/>
            <a:ext cx="510557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1400" b="1" dirty="0" smtClean="0"/>
              <a:t>Вестник «Зодчий, 21 век» : журнал. – Москва : </a:t>
            </a:r>
            <a:r>
              <a:rPr lang="ru-RU" sz="1400" b="1" dirty="0"/>
              <a:t>Издательство «ЗОДЧИЙ», </a:t>
            </a:r>
            <a:r>
              <a:rPr lang="ru-RU" sz="1400" b="1" dirty="0" smtClean="0"/>
              <a:t>2026. </a:t>
            </a:r>
            <a:r>
              <a:rPr lang="ru-RU" sz="1400" b="1" dirty="0"/>
              <a:t>– выходит 4</a:t>
            </a:r>
            <a:r>
              <a:rPr lang="ru-RU" sz="1400" b="1" dirty="0" smtClean="0"/>
              <a:t> раза </a:t>
            </a:r>
            <a:r>
              <a:rPr lang="ru-RU" sz="1400" b="1" dirty="0"/>
              <a:t>в год. - URL: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eivis.ru/browse/udb/12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</a:t>
            </a:r>
            <a:r>
              <a:rPr lang="ru-RU" sz="1400" b="1" dirty="0" smtClean="0"/>
              <a:t>.</a:t>
            </a:r>
          </a:p>
          <a:p>
            <a:pPr lvl="0" algn="just" fontAlgn="base"/>
            <a:endParaRPr lang="ru-RU" sz="1400" b="1" dirty="0"/>
          </a:p>
          <a:p>
            <a:pPr lvl="0" algn="just" fontAlgn="base"/>
            <a:r>
              <a:rPr lang="ru-RU" sz="1400" dirty="0"/>
              <a:t>Издательство «Зодчий» с 2000 года выпускает ежеквартальный журнал </a:t>
            </a:r>
            <a:r>
              <a:rPr lang="ru-RU" sz="1400" b="1" dirty="0"/>
              <a:t>«Вестник «Зодчий. 21 век»</a:t>
            </a:r>
            <a:r>
              <a:rPr lang="ru-RU" sz="1400" dirty="0"/>
              <a:t>, прототипом которого является журнал «Зодчий», учрежденный в 1871 году Петербургским Обществом Архитекторов, издававшийся с 1872 по 1917, 1924 </a:t>
            </a:r>
            <a:r>
              <a:rPr lang="ru-RU" sz="1400" dirty="0" smtClean="0"/>
              <a:t>годы.</a:t>
            </a:r>
          </a:p>
          <a:p>
            <a:pPr lvl="0" algn="just" fontAlgn="base"/>
            <a:endParaRPr lang="ru-RU" sz="1400" b="1" dirty="0"/>
          </a:p>
          <a:p>
            <a:pPr lvl="0" algn="just" fontAlgn="base"/>
            <a:r>
              <a:rPr lang="ru-RU" sz="1400" dirty="0"/>
              <a:t>Журнал сегодня – это современное профессиональное издание, отражающее архитектурно-градостроительную жизнь страны, пропагандирующее историко-культурное наследие, освещающее ландшафтно-архитектурную деятельность, информирующее о строительных и реставрационных технологиях, товарах и услугах, оказывающее информационную и организационную поддержку федеральных программ, конгрессов, выставок, семинаров</a:t>
            </a:r>
            <a:r>
              <a:rPr lang="ru-RU" sz="1400" dirty="0" smtClean="0"/>
              <a:t>.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414464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3104" y="1628800"/>
            <a:ext cx="5180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"Российская </a:t>
            </a:r>
            <a:r>
              <a:rPr lang="ru-RU" sz="1400" b="1" dirty="0" smtClean="0"/>
              <a:t>газета"</a:t>
            </a:r>
            <a:r>
              <a:rPr lang="ru-RU" sz="1400" dirty="0" smtClean="0"/>
              <a:t>- ежедневная </a:t>
            </a:r>
            <a:r>
              <a:rPr lang="ru-RU" sz="1400" dirty="0"/>
              <a:t>общественно-политическая газета. Учредитель — Правительство РФ. </a:t>
            </a:r>
            <a:r>
              <a:rPr lang="ru-RU" sz="1400" b="1" dirty="0"/>
              <a:t>– Москва, </a:t>
            </a:r>
            <a:r>
              <a:rPr lang="ru-RU" sz="1400" b="1" dirty="0" smtClean="0"/>
              <a:t>2026. – </a:t>
            </a:r>
            <a:r>
              <a:rPr lang="ru-RU" sz="1400" b="1" dirty="0"/>
              <a:t>URL </a:t>
            </a:r>
            <a:r>
              <a:rPr lang="ru-RU" sz="1400" dirty="0" smtClean="0">
                <a:solidFill>
                  <a:srgbClr val="C00000"/>
                </a:solidFill>
              </a:rPr>
              <a:t>:</a:t>
            </a:r>
            <a:r>
              <a:rPr lang="en-US" sz="1400" dirty="0">
                <a:solidFill>
                  <a:srgbClr val="C00000"/>
                </a:solidFill>
              </a:rPr>
              <a:t>https://</a:t>
            </a:r>
            <a:r>
              <a:rPr lang="en-US" sz="1400" dirty="0" smtClean="0">
                <a:solidFill>
                  <a:srgbClr val="C00000"/>
                </a:solidFill>
              </a:rPr>
              <a:t>eivis.ru/browse/udb/12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/>
              <a:t>.- </a:t>
            </a:r>
            <a:r>
              <a:rPr lang="ru-RU" sz="1400" b="1" dirty="0"/>
              <a:t>Текст : электронный. – Режим доступа: по подписке.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После </a:t>
            </a:r>
            <a:r>
              <a:rPr lang="ru-RU" sz="1400" dirty="0"/>
              <a:t>публикации в «Российской газете» вступают в силу законы и нормативно-правовые акты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"</a:t>
            </a:r>
            <a:r>
              <a:rPr lang="ru-RU" sz="1400" b="1" dirty="0"/>
              <a:t>Российская газета"</a:t>
            </a:r>
            <a:r>
              <a:rPr lang="ru-RU" sz="1400" dirty="0"/>
              <a:t> — современный мультимедийный холдинг, круглосуточно поставляющий качественную информацию о значимых событиях федерального, регионального и международного масштаба. Является лидером по объему аудитории в сегменте общественно-политических и деловых газет.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" y="980728"/>
            <a:ext cx="3855600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511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9912" y="847630"/>
            <a:ext cx="536408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panose="020B0604020202020204" pitchFamily="34" charset="0"/>
              </a:rPr>
              <a:t>Журнал «Промышленное и гражданское строительство» </a:t>
            </a:r>
            <a:r>
              <a:rPr lang="ru-RU" sz="1400" dirty="0">
                <a:cs typeface="Arial" panose="020B0604020202020204" pitchFamily="34" charset="0"/>
              </a:rPr>
              <a:t>был учрежден в 1923 г. </a:t>
            </a:r>
            <a:r>
              <a:rPr lang="ru-RU" sz="1400" dirty="0" smtClean="0">
                <a:cs typeface="Arial" panose="020B0604020202020204" pitchFamily="34" charset="0"/>
              </a:rPr>
              <a:t>: </a:t>
            </a:r>
            <a:r>
              <a:rPr lang="ru-RU" sz="1400" dirty="0">
                <a:cs typeface="Arial" panose="020B0604020202020204" pitchFamily="34" charset="0"/>
              </a:rPr>
              <a:t>с сентября 1923 г. до сентября 1958 г. он назывался «Строительная промышленность», с октября 1958 г. до мая 1992 г. - «Промышленное строительство», с июня 1992 г. - «Промышленное и гражданское строительство» («ПГС</a:t>
            </a:r>
            <a:r>
              <a:rPr lang="ru-RU" sz="1400" dirty="0" smtClean="0">
                <a:cs typeface="Arial" panose="020B0604020202020204" pitchFamily="34" charset="0"/>
              </a:rPr>
              <a:t>»).</a:t>
            </a:r>
          </a:p>
          <a:p>
            <a:pPr algn="just"/>
            <a:endParaRPr lang="ru-RU" sz="1400" dirty="0"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В его публикациях всегда отражаются  новаторские идеи науки и практики, вопросы безопасности сооружений, управления и организации строительным производством, проблемы градостроительства и архитектуры и т. д.  </a:t>
            </a:r>
            <a:endParaRPr lang="ru-RU" sz="1400" dirty="0" smtClean="0">
              <a:cs typeface="Arial" panose="020B0604020202020204" pitchFamily="34" charset="0"/>
            </a:endParaRPr>
          </a:p>
          <a:p>
            <a:pPr algn="just"/>
            <a:endParaRPr lang="ru-RU" sz="1400" dirty="0"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Идя в ногу со временем, журнал расширил диапазон публикуемых материалов за счет включения в них вопросов градостроительства, архитектуры, деятельности общественных и профессиональных организаций, коммерческих структур, создания новых нормативных и правовых документов. </a:t>
            </a:r>
          </a:p>
          <a:p>
            <a:pPr algn="just"/>
            <a:endParaRPr lang="ru-RU" sz="1400" dirty="0" smtClean="0"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cs typeface="Arial" panose="020B0604020202020204" pitchFamily="34" charset="0"/>
              </a:rPr>
              <a:t>Тематика </a:t>
            </a:r>
            <a:r>
              <a:rPr lang="ru-RU" sz="1400" dirty="0">
                <a:cs typeface="Arial" panose="020B0604020202020204" pitchFamily="34" charset="0"/>
              </a:rPr>
              <a:t>журнала включает ныне многие вопросы делового партнерства, являясь, по существу, связующим звеном между наукой, практикой и бизнесом. </a:t>
            </a:r>
            <a:endParaRPr lang="ru-RU" sz="1400" dirty="0" smtClean="0"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cs typeface="Arial" panose="020B0604020202020204" pitchFamily="34" charset="0"/>
              </a:rPr>
              <a:t>Основные </a:t>
            </a:r>
            <a:r>
              <a:rPr lang="ru-RU" sz="1400" dirty="0">
                <a:cs typeface="Arial" panose="020B0604020202020204" pitchFamily="34" charset="0"/>
              </a:rPr>
              <a:t>цели и задачи </a:t>
            </a:r>
            <a:r>
              <a:rPr lang="ru-RU" sz="1400" dirty="0" smtClean="0">
                <a:cs typeface="Arial" panose="020B0604020202020204" pitchFamily="34" charset="0"/>
              </a:rPr>
              <a:t>журнала </a:t>
            </a:r>
            <a:r>
              <a:rPr lang="ru-RU" sz="1400" dirty="0">
                <a:cs typeface="Arial" panose="020B0604020202020204" pitchFamily="34" charset="0"/>
              </a:rPr>
              <a:t>- это содействие развитию инвестиционно-строительной деятельности в России, развитию строительной науки, повышению роли российской инженерной интеллигенции и престижности профессии инженера-строителя, развитию интеграции достижений науки в мировое сообщество. </a:t>
            </a:r>
          </a:p>
        </p:txBody>
      </p:sp>
      <p:pic>
        <p:nvPicPr>
          <p:cNvPr id="4" name="Рисунок 3" descr="C:\Users\ws-lib-02\Desktop\IMG_20250923_155408_59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t="2641" r="13433" b="1492"/>
          <a:stretch/>
        </p:blipFill>
        <p:spPr bwMode="auto">
          <a:xfrm>
            <a:off x="107504" y="908720"/>
            <a:ext cx="3672408" cy="514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1127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36601" y="548680"/>
            <a:ext cx="540739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Ежемесячный общероссийский журнал </a:t>
            </a:r>
            <a:r>
              <a:rPr lang="ru-RU" sz="1400" b="1" dirty="0"/>
              <a:t>«Ценообразование и сметное нормирование в строительстве</a:t>
            </a:r>
            <a:r>
              <a:rPr lang="ru-RU" sz="1400" b="1" dirty="0" smtClean="0"/>
              <a:t>».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Главный журнал сметчиков страны! Посвящен актуальным вопросам ценообразования и сметного нормирования в строительстве, экономики и управления, бухгалтерского учета в строительстве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На страницах журнала печатаются следующие материалы: оперативная информация Союза инженеров-сметчиков, Минстроя России, органов управления в части ценообразования и экономики в строительстве, методические материалы и практические рекомендации по сметному делу, бухгалтерскому учету и управлению в строительстве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Один из разделов издания включает индексы цен в строительстве и стоимость жилья по регионам Российской Федерации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Отличительной особенностью издания является ежемесячная публикация вновь разработанных сметных норм и расценок на новые виды работ, материалы, технологии и оборудование в строительстве. Указанные нормы и расценки призваны пополнять сметно-нормативную базу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 журнале так же публикуется банк вакансий и предложений специалистов сметного дела, в котором вы можете поместить информацию о себе или посмотреть предложения фирм, нуждающихся в услугах специалистов-сметчиков.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9" y="908719"/>
            <a:ext cx="3633592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924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747880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5384" y="1772816"/>
            <a:ext cx="528351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Основания, фундаменты и механика </a:t>
            </a:r>
            <a:r>
              <a:rPr lang="ru-RU" sz="1400" b="1" dirty="0" smtClean="0"/>
              <a:t>грунтов : научно-технический журнал</a:t>
            </a:r>
            <a:r>
              <a:rPr lang="ru-RU" sz="1400" b="1" dirty="0"/>
              <a:t>. </a:t>
            </a:r>
            <a:r>
              <a:rPr lang="ru-RU" sz="1400" b="1" dirty="0" smtClean="0"/>
              <a:t>– Москва : </a:t>
            </a:r>
            <a:r>
              <a:rPr lang="ru-RU" sz="1400" b="1" dirty="0"/>
              <a:t>Издательский дом </a:t>
            </a:r>
            <a:r>
              <a:rPr lang="ru-RU" sz="1400" b="1" dirty="0" smtClean="0"/>
              <a:t>«Экономика</a:t>
            </a:r>
            <a:r>
              <a:rPr lang="ru-RU" sz="1400" b="1" dirty="0"/>
              <a:t>, строительство, </a:t>
            </a:r>
            <a:r>
              <a:rPr lang="ru-RU" sz="1400" b="1" dirty="0" smtClean="0"/>
              <a:t>транспорт», 2026. </a:t>
            </a:r>
            <a:r>
              <a:rPr lang="ru-RU" sz="1400" b="1" dirty="0"/>
              <a:t>– выходит 6</a:t>
            </a:r>
            <a:r>
              <a:rPr lang="ru-RU" sz="1400" b="1" dirty="0" smtClean="0"/>
              <a:t>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3"/>
              </a:rPr>
              <a:t>https://eivis.ru/browse/udb/12</a:t>
            </a:r>
            <a:r>
              <a:rPr lang="ru-RU" sz="1400" dirty="0" smtClean="0"/>
              <a:t>. 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Журнал основан в 1959 г. по инициативе НИИОСП им. Н</a:t>
            </a:r>
            <a:r>
              <a:rPr lang="ru-RU" sz="1400" dirty="0" smtClean="0"/>
              <a:t>. М. Герсеванова</a:t>
            </a:r>
            <a:r>
              <a:rPr lang="ru-RU" sz="1400" dirty="0"/>
              <a:t>. Выходит 6 номеров в год. «ОФМГ» является профессиональным научно-техническим журналом, освещающим теоретические и практические проблемы фундаментостроения, геотехники, механики грунтов, инженерных изысканий, устройства подземных сооружений, строительной механики и экологии.</a:t>
            </a:r>
          </a:p>
        </p:txBody>
      </p:sp>
    </p:spTree>
    <p:extLst>
      <p:ext uri="{BB962C8B-B14F-4D97-AF65-F5344CB8AC3E}">
        <p14:creationId xmlns:p14="http://schemas.microsoft.com/office/powerpoint/2010/main" val="619672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56092" y="1916832"/>
            <a:ext cx="52879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Ежемесячный научно-технический </a:t>
            </a:r>
            <a:r>
              <a:rPr lang="ru-RU" sz="1400" dirty="0"/>
              <a:t>журнал </a:t>
            </a:r>
            <a:r>
              <a:rPr lang="ru-RU" sz="1400" b="1" dirty="0"/>
              <a:t>"Строительные материалы</a:t>
            </a:r>
            <a:r>
              <a:rPr lang="ru-RU" sz="1400" b="1" dirty="0" smtClean="0"/>
              <a:t>"</a:t>
            </a:r>
            <a:r>
              <a:rPr lang="ru-RU" sz="1400" dirty="0"/>
              <a:t> </a:t>
            </a:r>
            <a:r>
              <a:rPr lang="ru-RU" sz="1400" dirty="0" smtClean="0"/>
              <a:t>основан </a:t>
            </a:r>
            <a:r>
              <a:rPr lang="ru-RU" sz="1400" dirty="0"/>
              <a:t>в 1955 году для освещения государственной технической политики в области материальной базы строительства - стройиндустрии и промышленности строительных материалов.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протяжении десятилетий в журнале "Строительные материалы" освещены основные этапы становления и развития более чем двадцати подотраслей промышленности строительных материалов, важнейшие открытия и изобретения в области материаловедения, техники и технологии. освещается развитие более пятнадцати подотраслей промышленности строительных материалов, современные достижения в области материаловедения, техники и технологий;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5"/>
            <a:ext cx="3748588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380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4018" y="2204864"/>
            <a:ext cx="53699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«Охрана труда и техника безопасности в строительстве» </a:t>
            </a:r>
            <a:r>
              <a:rPr lang="ru-RU" sz="1400" dirty="0" smtClean="0"/>
              <a:t>– ежемесячный производственный журнал для руководителей предприятий строительного комплекса, специалистов по охране труда, членов профсоюзных организаций, комитетов (комиссий) по охране труда, уполномоченных (доверенных) лиц и технических инспекторов по охране труда профсоюзов и иных представительных органов.</a:t>
            </a:r>
            <a:endParaRPr lang="ru-RU" sz="1400" dirty="0"/>
          </a:p>
        </p:txBody>
      </p:sp>
      <p:pic>
        <p:nvPicPr>
          <p:cNvPr id="5122" name="Picture 2" descr="Охрана труда и техника безопасности в строительств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7" y="908720"/>
            <a:ext cx="3672001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13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1772816"/>
            <a:ext cx="53640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Геометрия и графика : научно-методический журнал; </a:t>
            </a:r>
            <a:r>
              <a:rPr lang="ru-RU" sz="1400" b="1" dirty="0" smtClean="0"/>
              <a:t>редакционная коллегия : А</a:t>
            </a:r>
            <a:r>
              <a:rPr lang="ru-RU" sz="1400" b="1" dirty="0"/>
              <a:t>. А. </a:t>
            </a:r>
            <a:r>
              <a:rPr lang="ru-RU" sz="1400" b="1" dirty="0" smtClean="0"/>
              <a:t>Ищенко (главный </a:t>
            </a:r>
            <a:r>
              <a:rPr lang="ru-RU" sz="1400" b="1" dirty="0"/>
              <a:t>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4 раз в год. </a:t>
            </a:r>
            <a:r>
              <a:rPr lang="ru-RU" sz="1400" b="1" dirty="0" smtClean="0"/>
              <a:t>- </a:t>
            </a:r>
            <a:r>
              <a:rPr lang="ru-RU" sz="1400" b="1" dirty="0"/>
              <a:t>URL: </a:t>
            </a:r>
            <a:r>
              <a:rPr lang="ru-RU" sz="1400" u="sng" dirty="0" smtClean="0">
                <a:hlinkClick r:id="rId2"/>
              </a:rPr>
              <a:t>https</a:t>
            </a:r>
            <a:r>
              <a:rPr lang="ru-RU" sz="1400" u="sng" dirty="0">
                <a:hlinkClick r:id="rId2"/>
              </a:rPr>
              <a:t>://</a:t>
            </a:r>
            <a:r>
              <a:rPr lang="ru-RU" sz="1400" u="sng" dirty="0" smtClean="0">
                <a:hlinkClick r:id="rId2"/>
              </a:rPr>
              <a:t>znanium.com</a:t>
            </a:r>
            <a:r>
              <a:rPr lang="ru-RU" sz="1400" u="sng" dirty="0"/>
              <a:t>.</a:t>
            </a:r>
            <a:r>
              <a:rPr lang="ru-RU" sz="1400" dirty="0" smtClean="0"/>
              <a:t> </a:t>
            </a:r>
            <a:r>
              <a:rPr lang="ru-RU" sz="1400" dirty="0"/>
              <a:t>. </a:t>
            </a:r>
            <a:r>
              <a:rPr lang="ru-RU" sz="1400" b="1" dirty="0"/>
              <a:t>- Текст : электронный. – Режим доступа: по подписке.</a:t>
            </a:r>
            <a:endParaRPr lang="ru-RU" sz="1400" b="1" dirty="0" smtClean="0"/>
          </a:p>
          <a:p>
            <a:pPr lvl="0" algn="just"/>
            <a:endParaRPr lang="ru-RU" sz="1400" b="1" dirty="0"/>
          </a:p>
          <a:p>
            <a:pPr lvl="0" algn="just"/>
            <a:r>
              <a:rPr lang="ru-RU" sz="1400" i="1" dirty="0"/>
              <a:t>«Геометрия и графика»</a:t>
            </a:r>
            <a:r>
              <a:rPr lang="ru-RU" sz="1400" dirty="0"/>
              <a:t> - научный журнал, посвященный проблемам геометрии, черчения, компьютерной графики, преподавания графических дисциплин и других тем, связанных с геометрией и графикой. </a:t>
            </a:r>
            <a:r>
              <a:rPr lang="ru-RU" sz="1400" dirty="0" smtClean="0"/>
              <a:t>Целью </a:t>
            </a:r>
            <a:r>
              <a:rPr lang="ru-RU" sz="1400" dirty="0"/>
              <a:t>является способствовать становлению российской научной школы по инженерной геометрии и компьютерной графике путем последовательного выстраивания корпуса знаний по наиболее актуальным проблемам в геометрических ветвях знаний и обеспечения фундамента для взаимопроникновения идей различных исследователей в этой области.</a:t>
            </a:r>
          </a:p>
        </p:txBody>
      </p:sp>
      <p:pic>
        <p:nvPicPr>
          <p:cNvPr id="3076" name="Picture 4" descr="Обложка журна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" y="1008425"/>
            <a:ext cx="3590572" cy="514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6105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7503" y="1340768"/>
            <a:ext cx="525649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Инновации и инвестиции </a:t>
            </a:r>
            <a:r>
              <a:rPr lang="ru-RU" sz="1400" b="1" dirty="0" smtClean="0"/>
              <a:t>: журнал / ред</a:t>
            </a:r>
            <a:r>
              <a:rPr lang="ru-RU" sz="1400" b="1" dirty="0"/>
              <a:t>. Е.А. </a:t>
            </a:r>
            <a:r>
              <a:rPr lang="ru-RU" sz="1400" b="1" dirty="0" smtClean="0"/>
              <a:t>Сулимова. </a:t>
            </a:r>
            <a:r>
              <a:rPr lang="ru-RU" sz="1400" b="1" dirty="0"/>
              <a:t>— Москва : Русайнс, </a:t>
            </a:r>
            <a:r>
              <a:rPr lang="ru-RU" sz="1400" b="1" dirty="0" smtClean="0"/>
              <a:t>2025. </a:t>
            </a:r>
            <a:r>
              <a:rPr lang="ru-RU" sz="1400" b="1" dirty="0"/>
              <a:t>—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book.ru</a:t>
            </a:r>
            <a:r>
              <a:rPr lang="en-US" sz="1400" dirty="0" smtClean="0">
                <a:hlinkClick r:id="rId2"/>
              </a:rPr>
              <a:t>/</a:t>
            </a:r>
            <a:r>
              <a:rPr lang="ru-RU" sz="1400" b="1" dirty="0" smtClean="0"/>
              <a:t>. </a:t>
            </a:r>
            <a:r>
              <a:rPr lang="ru-RU" sz="1400" b="1" dirty="0"/>
              <a:t>— Текст : электронный</a:t>
            </a:r>
            <a:r>
              <a:rPr lang="ru-RU" sz="1400" b="1" dirty="0" smtClean="0"/>
              <a:t>. </a:t>
            </a:r>
            <a:r>
              <a:rPr lang="ru-RU" sz="1400" b="1" dirty="0"/>
              <a:t>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Наряду с экономическими аспектами инновационной и инвестиционной деятельности на страницах журнала будут рассматриваться ее юридические аспекты, новейшие достижения и проблемы развития техники и технологий. Редакционная политика исходит из того, что журнал должен освещать исследования не только крупных ученых, но и аспирантов, соискателей ученых степеней. Особое место займут публикации результатов докторских диссертаций. Вопросы теории будут соседствовать с обзорами новейших нормативных документов по проблематике журнала, анализом практической деятельности, критикой и библиографией. Журнал рассчитан на широкий круг читателей: научных и практических работников в области экономики, техники и юриспруденции, студентов и аспирантов.</a:t>
            </a:r>
          </a:p>
        </p:txBody>
      </p:sp>
      <p:pic>
        <p:nvPicPr>
          <p:cNvPr id="10242" name="Picture 2" descr="Инновации и инвестиции № 7/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779999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604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2594" y="1412776"/>
            <a:ext cx="55314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Экономика строительства: научный, производственно-экономический журнал;  редакционная коллегия : Е</a:t>
            </a:r>
            <a:r>
              <a:rPr lang="ru-RU" sz="1400" b="1" dirty="0" smtClean="0"/>
              <a:t>. А</a:t>
            </a:r>
            <a:r>
              <a:rPr lang="ru-RU" sz="1400" b="1" dirty="0"/>
              <a:t>. Сулимова (главный редактор) [и др.].  — Москва : Русайнс, </a:t>
            </a:r>
            <a:r>
              <a:rPr lang="ru-RU" sz="1400" b="1" dirty="0" smtClean="0"/>
              <a:t>2025. </a:t>
            </a:r>
            <a:r>
              <a:rPr lang="ru-RU" sz="1400" b="1" dirty="0"/>
              <a:t>— URL: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book.ru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u="sng" dirty="0" smtClean="0"/>
              <a:t>.</a:t>
            </a:r>
            <a:r>
              <a:rPr lang="ru-RU" sz="1400" b="1" dirty="0" smtClean="0"/>
              <a:t>— </a:t>
            </a:r>
            <a:r>
              <a:rPr lang="ru-RU" sz="1400" b="1" dirty="0"/>
              <a:t>Текст : электронный. – Режим доступа: по подписке.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«Экономика строительства» основан в январе 1959 года как печатный орган Госстроя СССР. Журнал является периодическим научным и производственно-экономическим изданием. Журнал предназначен для руководящих, научных, инженерно-технических работников министерств и ведомств, строительно-монтажных, проектных и научно-исследовательских организаций, предприятий стройиндустрии, преподавателей, аспирантов и студентов. Журнал освещает широкий круг научных и практических проблем экономики и управления строительным комплексом, жилищно-коммунального хозяйства, инвестиционной и инновационной деятельности субъектов хозяйствования.</a:t>
            </a:r>
          </a:p>
        </p:txBody>
      </p:sp>
      <p:pic>
        <p:nvPicPr>
          <p:cNvPr id="11266" name="Picture 2" descr="Экономика строительства №7 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505090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43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40476" y="1340768"/>
            <a:ext cx="543094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/>
              <a:t>АВОК</a:t>
            </a:r>
            <a:r>
              <a:rPr lang="ru-RU" sz="1400" b="1" dirty="0"/>
              <a:t> </a:t>
            </a:r>
            <a:r>
              <a:rPr lang="ru-RU" sz="1400" b="1" dirty="0" smtClean="0"/>
              <a:t>: отраслевой журнал / гл. ред. Ю. А. Табунщиков. </a:t>
            </a:r>
            <a:r>
              <a:rPr lang="ru-RU" sz="1400" b="1" dirty="0"/>
              <a:t>– Москва, </a:t>
            </a:r>
            <a:r>
              <a:rPr lang="ru-RU" sz="1400" b="1" dirty="0" smtClean="0"/>
              <a:t>2026. </a:t>
            </a:r>
            <a:r>
              <a:rPr lang="ru-RU" sz="1400" b="1" dirty="0"/>
              <a:t>– выходит </a:t>
            </a:r>
            <a:r>
              <a:rPr lang="ru-RU" sz="1400" b="1" dirty="0" smtClean="0"/>
              <a:t>8 </a:t>
            </a:r>
            <a:r>
              <a:rPr lang="ru-RU" sz="1400" b="1" dirty="0"/>
              <a:t>раз в </a:t>
            </a:r>
            <a:r>
              <a:rPr lang="ru-RU" sz="1400" b="1" dirty="0" smtClean="0"/>
              <a:t>год. </a:t>
            </a:r>
            <a:r>
              <a:rPr lang="ru-RU" sz="1400" b="1" dirty="0"/>
              <a:t>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eivis.ru/browse/udb/12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b="1" dirty="0"/>
              <a:t>«АВОК»</a:t>
            </a:r>
            <a:r>
              <a:rPr lang="ru-RU" sz="1400" dirty="0"/>
              <a:t> является главным печатным органом Некоммерческого Партнерства АВОК «Инженеры по отоплению, вентиляции, кондиционированию воздуха, теплоснабжению и строительной теплофизике</a:t>
            </a:r>
            <a:r>
              <a:rPr lang="ru-RU" sz="1400" dirty="0" smtClean="0"/>
              <a:t>».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основан в 1990 г., «АВОК» — ведущий отраслевой журнал, пользующийся заслуженным авторитетом специалистов в области ОВК. В публикациях объективно отражается отечественный и международный опыт применения различных инженерных решений на современных объектах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Уникальная особенность журнала «АВОК» заключается в том, что он предоставляет специалистам полный спектр информации в области </a:t>
            </a:r>
            <a:r>
              <a:rPr lang="ru-RU" sz="1400" dirty="0" smtClean="0"/>
              <a:t>отопления, вентиляции и кондиционирования в</a:t>
            </a:r>
            <a:r>
              <a:rPr lang="ru-RU" sz="1400" dirty="0"/>
              <a:t> </a:t>
            </a:r>
            <a:r>
              <a:rPr lang="ru-RU" sz="1400" dirty="0" smtClean="0"/>
              <a:t>частности.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632973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229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42610" y="1556792"/>
            <a:ext cx="54013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 smtClean="0"/>
              <a:t>«С.О.К</a:t>
            </a:r>
            <a:r>
              <a:rPr lang="ru-RU" sz="1400" b="1" dirty="0"/>
              <a:t>. (Сантехника. Отопление. Кондиционирование</a:t>
            </a:r>
            <a:r>
              <a:rPr lang="ru-RU" sz="1400" b="1" dirty="0" smtClean="0"/>
              <a:t>)»</a:t>
            </a:r>
            <a:r>
              <a:rPr lang="ru-RU" sz="1400" dirty="0"/>
              <a:t> — ежемесячное отраслевое издание для профессионалов рынка инженерного обустройства зданий и сооружений. С 2002 года журнал помогает специалистам в выборе инженерной сантехники, отопительного и климатического оборудования и технологий, публикуя экспертные оценки и освещая актуальные вопросы отрасли. </a:t>
            </a:r>
            <a:endParaRPr lang="ru-RU" sz="1400" dirty="0" smtClean="0"/>
          </a:p>
          <a:p>
            <a:pPr algn="just"/>
            <a:r>
              <a:rPr lang="ru-RU" sz="1400" dirty="0" smtClean="0"/>
              <a:t>Также </a:t>
            </a:r>
            <a:r>
              <a:rPr lang="ru-RU" sz="1400" dirty="0"/>
              <a:t>информация, размещаемая в издании, даёт понимание происходящего в сегментах энергосбережения, энергоэффективности и возобновляемой энергетики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Целевая </a:t>
            </a:r>
            <a:r>
              <a:rPr lang="ru-RU" sz="1400" dirty="0" smtClean="0"/>
              <a:t>аудитория:</a:t>
            </a:r>
            <a:endParaRPr lang="ru-RU" sz="1400" dirty="0"/>
          </a:p>
          <a:p>
            <a:pPr algn="just"/>
            <a:r>
              <a:rPr lang="ru-RU" sz="1400" dirty="0"/>
              <a:t>Проектировщики, архитекторы, монтажники, руководители строительных организаций, производители и поставщики сантехнического, отопительного и климатического оборудования, служащие профильных госучреждений, а также студенты, аспиранты и </a:t>
            </a:r>
            <a:r>
              <a:rPr lang="ru-RU" sz="1400" dirty="0" smtClean="0"/>
              <a:t>преподаватели.</a:t>
            </a:r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7"/>
            <a:ext cx="3635106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96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5629"/>
            <a:ext cx="3632704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0208" y="2132856"/>
            <a:ext cx="54037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</a:t>
            </a:r>
            <a:r>
              <a:rPr lang="ru-RU" sz="1400" b="1" dirty="0"/>
              <a:t>Санкт-Петербургские ведомости» </a:t>
            </a:r>
            <a:r>
              <a:rPr lang="ru-RU" sz="1400" dirty="0"/>
              <a:t>являются главным ежедневным изданием города и Северо-Западного региона.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Газета неоднократно включалась в перечни наиболее авторитетных и имеющих самый высокий уровень доверия изданий региона.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Газета имеет статус консервативного, серьезного, качественного общественно-политического издания. Целевая аудитория газеты – образованные, думающие, социально и экономически активные люди от 35 лет.</a:t>
            </a:r>
          </a:p>
        </p:txBody>
      </p:sp>
    </p:spTree>
    <p:extLst>
      <p:ext uri="{BB962C8B-B14F-4D97-AF65-F5344CB8AC3E}">
        <p14:creationId xmlns:p14="http://schemas.microsoft.com/office/powerpoint/2010/main" val="2318667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9230" y="953724"/>
            <a:ext cx="53933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«Инженерные системы зданий</a:t>
            </a:r>
            <a:r>
              <a:rPr lang="ru-RU" sz="1400" dirty="0" smtClean="0"/>
              <a:t>» ежемесячное отраслевое издание для руководителей </a:t>
            </a:r>
            <a:r>
              <a:rPr lang="ru-RU" sz="1400" dirty="0"/>
              <a:t>и </a:t>
            </a:r>
            <a:r>
              <a:rPr lang="ru-RU" sz="1400" dirty="0" smtClean="0"/>
              <a:t>технических специалистов </a:t>
            </a:r>
            <a:r>
              <a:rPr lang="ru-RU" sz="1400" dirty="0"/>
              <a:t>девелоперских и строительных компаний; </a:t>
            </a:r>
            <a:r>
              <a:rPr lang="ru-RU" sz="1400" dirty="0" smtClean="0"/>
              <a:t>владельцев </a:t>
            </a:r>
            <a:r>
              <a:rPr lang="ru-RU" sz="1400" dirty="0"/>
              <a:t>и </a:t>
            </a:r>
            <a:r>
              <a:rPr lang="ru-RU" sz="1400" dirty="0" smtClean="0"/>
              <a:t>инвесторов </a:t>
            </a:r>
            <a:r>
              <a:rPr lang="ru-RU" sz="1400" dirty="0"/>
              <a:t>недвижимости; </a:t>
            </a:r>
            <a:r>
              <a:rPr lang="ru-RU" sz="1400" dirty="0" smtClean="0"/>
              <a:t>архитекторов, дизайнеров, проектировщиков </a:t>
            </a:r>
            <a:r>
              <a:rPr lang="ru-RU" sz="1400" dirty="0"/>
              <a:t>зданий; </a:t>
            </a:r>
            <a:r>
              <a:rPr lang="ru-RU" sz="1400" dirty="0" smtClean="0"/>
              <a:t>специалистов </a:t>
            </a:r>
            <a:r>
              <a:rPr lang="ru-RU" sz="1400" dirty="0"/>
              <a:t>проектных и конструкторских организаций; </a:t>
            </a:r>
            <a:r>
              <a:rPr lang="ru-RU" sz="1400" dirty="0" smtClean="0"/>
              <a:t>руководителей </a:t>
            </a:r>
            <a:r>
              <a:rPr lang="ru-RU" sz="1400" dirty="0"/>
              <a:t>и </a:t>
            </a:r>
            <a:r>
              <a:rPr lang="ru-RU" sz="1400" dirty="0" smtClean="0"/>
              <a:t>технических специалистов </a:t>
            </a:r>
            <a:r>
              <a:rPr lang="ru-RU" sz="1400" dirty="0"/>
              <a:t>управляющих и эксплуатационных компаний; </a:t>
            </a:r>
            <a:r>
              <a:rPr lang="ru-RU" sz="1400" dirty="0" smtClean="0"/>
              <a:t>дистрибьюторов </a:t>
            </a:r>
            <a:r>
              <a:rPr lang="ru-RU" sz="1400" dirty="0"/>
              <a:t>оборудования для оснащения и эксплуатации зданий; </a:t>
            </a:r>
            <a:r>
              <a:rPr lang="ru-RU" sz="1400" dirty="0" smtClean="0"/>
              <a:t>системных интеграторов </a:t>
            </a:r>
            <a:r>
              <a:rPr lang="ru-RU" sz="1400" dirty="0"/>
              <a:t>и </a:t>
            </a:r>
            <a:r>
              <a:rPr lang="ru-RU" sz="1400" dirty="0" smtClean="0"/>
              <a:t>инсталляционных компаний.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i="1" dirty="0" smtClean="0"/>
              <a:t>В публикациях объективно отражаются материалы по</a:t>
            </a:r>
            <a:r>
              <a:rPr lang="ru-RU" sz="1400" dirty="0" smtClean="0"/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Регулированию, стандартам и нормативам.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Вопросы профессионального сообщества. Партнерство и сотрудничество.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Комплексные </a:t>
            </a:r>
            <a:r>
              <a:rPr lang="ru-RU" sz="1400" dirty="0"/>
              <a:t>проекты и решения "умного дома": российские решения, зарубежный опыт и решения.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Системы </a:t>
            </a:r>
            <a:r>
              <a:rPr lang="ru-RU" sz="1400" dirty="0"/>
              <a:t>"умного дома": мультирум, системы диспетчеризации, микроклимат, освещение и энергоснабжение, водоснабжение и канализация, системы контроля и управления доступом, охранно-пожарные системы, телевидение, связь, интернет, обслуживание территории, иные системы.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Производство </a:t>
            </a:r>
            <a:r>
              <a:rPr lang="ru-RU" sz="1400" dirty="0"/>
              <a:t>для "умного дома".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9370"/>
            <a:ext cx="3631726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617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5" y="2060848"/>
            <a:ext cx="51480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Журнал «ДОРОГИ. Инновации в строительстве» </a:t>
            </a:r>
            <a:r>
              <a:rPr lang="ru-RU" sz="1400" dirty="0"/>
              <a:t>освещает экономические и правовые аспекты дорожной отрасли, поднимает вопросы проектирования, строительства и содержания объектов транспортной инфраструктуры, технического и технологического оснащения предприятий дорожно-мостового комплекса, знакомит с российскими и зарубежными инновационными разработками. </a:t>
            </a:r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выходит 8 раз в </a:t>
            </a:r>
            <a:r>
              <a:rPr lang="ru-RU" sz="1400" dirty="0" smtClean="0"/>
              <a:t>год.</a:t>
            </a:r>
            <a:endParaRPr lang="ru-RU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36712"/>
            <a:ext cx="3888433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037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3643" y="1370293"/>
            <a:ext cx="53603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Автомобильные </a:t>
            </a:r>
            <a:r>
              <a:rPr lang="ru-RU" sz="1400" b="1" dirty="0" smtClean="0"/>
              <a:t>дороги : производственно-массовый журнал. </a:t>
            </a:r>
            <a:r>
              <a:rPr lang="ru-RU" sz="1400" b="1" dirty="0"/>
              <a:t>– </a:t>
            </a:r>
            <a:r>
              <a:rPr lang="ru-RU" sz="1400" b="1" dirty="0" smtClean="0"/>
              <a:t>Москва: АО «Издательство Дороги» 2026. </a:t>
            </a:r>
            <a:r>
              <a:rPr lang="ru-RU" sz="1400" b="1" dirty="0"/>
              <a:t>– выходит </a:t>
            </a:r>
            <a:r>
              <a:rPr lang="ru-RU" sz="1400" b="1" dirty="0" smtClean="0"/>
              <a:t>12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eivis.ru/browse/udb/12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b="1" dirty="0"/>
              <a:t>«Автомобильные дороги» </a:t>
            </a:r>
            <a:r>
              <a:rPr lang="ru-RU" sz="1400" dirty="0"/>
              <a:t>– это ведущее издание дорожного комплекса страны. Издаваясь с 1927 года, он имеет богатую историю и многолетние </a:t>
            </a:r>
            <a:r>
              <a:rPr lang="ru-RU" sz="1400" dirty="0" smtClean="0"/>
              <a:t>традиции. </a:t>
            </a:r>
          </a:p>
          <a:p>
            <a:pPr algn="just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В журнале «Автомобильные дороги» специалисты находят информацию, аналитику и прогнозы по самому широкому спектру проблем дорожного хозяйства. Источники и объекты финансирования дорожных работ, современные технологии управления, строительства, содержания и ремонта</a:t>
            </a:r>
            <a:r>
              <a:rPr lang="ru-RU" sz="1400" dirty="0" smtClean="0"/>
              <a:t>, </a:t>
            </a:r>
            <a:r>
              <a:rPr lang="ru-RU" sz="1400" dirty="0"/>
              <a:t>технические и технологические новинки, образовательные услуги для специалистов дорожной отрасли, зарубежный опыт, подробные обзоры профильных выставок – это лишь некоторые темы журнала</a:t>
            </a:r>
            <a:r>
              <a:rPr lang="ru-RU" sz="1400" dirty="0" smtClean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" y="785052"/>
            <a:ext cx="3722080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91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77804" y="1772816"/>
            <a:ext cx="54661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/>
              <a:t>«Геодезия и картография» </a:t>
            </a:r>
            <a:r>
              <a:rPr lang="ru-RU" sz="1400" dirty="0"/>
              <a:t>выходит в свет с августа 1925 года и является авторитетнейшим научным изданием отрасли геодезии и картографии России и стран СНГ.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нем публикуются научные статьи ученых, аспирантов, специалистов предприятий различных отраслей в области геодезии, картографии, кадастра, навигации, дистанционного зондирования Земли из космоса, ГИС-технологий, инфраструктуры пространственных данных, строительства, архитектуры, дорожного хозяйства и многих других.</a:t>
            </a:r>
          </a:p>
        </p:txBody>
      </p:sp>
      <p:pic>
        <p:nvPicPr>
          <p:cNvPr id="14338" name="Picture 2" descr="https://geocartography.ru/sites/default/files/styles/large/public/pdfpreview/15376-2025.07.jpg?itok=ganewXi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1" y="836711"/>
            <a:ext cx="3545011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80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24143" y="1556792"/>
            <a:ext cx="531985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Землеустройство, Кадастр и мониторинг </a:t>
            </a:r>
            <a:r>
              <a:rPr lang="ru-RU" sz="1400" b="1" dirty="0" smtClean="0"/>
              <a:t>земель : научно-практический журнал. – Москва : </a:t>
            </a:r>
            <a:r>
              <a:rPr lang="ru-RU" sz="1400" b="1" dirty="0"/>
              <a:t>Издательский Дом "ПАНОРАМА" </a:t>
            </a:r>
            <a:r>
              <a:rPr lang="ru-RU" sz="1400" b="1" dirty="0" smtClean="0"/>
              <a:t>2026. </a:t>
            </a:r>
            <a:r>
              <a:rPr lang="ru-RU" sz="1400" b="1" dirty="0"/>
              <a:t>– выходит 12 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eivis.ru/browse/udb/12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Научно-практический </a:t>
            </a:r>
            <a:r>
              <a:rPr lang="ru-RU" sz="1400" dirty="0"/>
              <a:t>журнал </a:t>
            </a:r>
            <a:r>
              <a:rPr lang="ru-RU" sz="1400" b="1" dirty="0"/>
              <a:t>«Землеустройство, Кадастр и мониторинг земель</a:t>
            </a:r>
            <a:r>
              <a:rPr lang="ru-RU" sz="1400" b="1" dirty="0" smtClean="0"/>
              <a:t>»</a:t>
            </a:r>
            <a:r>
              <a:rPr lang="ru-RU" sz="1400" dirty="0" smtClean="0"/>
              <a:t> издается с 2006 года, </a:t>
            </a:r>
            <a:r>
              <a:rPr lang="ru-RU" sz="1400" dirty="0"/>
              <a:t>ориентирован на профессиональную аудиторию: руководителей и работников земельных комитетов, руководителей местных органов власти, руководителей предприятий-собственников или арендаторов земли, строительных и проектно-изыскательских организаций, специалистов юридических служб, регистраторов недвижимости, кадастровых инженеров, научных сотрудников, преподавателей и студентов профильных вузов, а также компаний, занятых поставкой землеустроительного оборудования и оказанием геодезических услуг</a:t>
            </a:r>
            <a:r>
              <a:rPr lang="ru-RU" sz="1400" dirty="0" smtClean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5"/>
            <a:ext cx="3716640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846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1044" y="980728"/>
            <a:ext cx="53929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400" b="1" dirty="0"/>
              <a:t>Журнал «Геоинформатика»</a:t>
            </a:r>
            <a:r>
              <a:rPr lang="ru-RU" sz="1400" dirty="0"/>
              <a:t> является одним из немногих тематических изданий по данному направлению в России и публикует передовые научные статьи по геоинформационным технологиям в геологии и геоэкологии</a:t>
            </a:r>
            <a:r>
              <a:rPr lang="ru-RU" sz="1400" dirty="0" smtClean="0"/>
              <a:t>. </a:t>
            </a:r>
            <a:r>
              <a:rPr lang="ru-RU" sz="1400" dirty="0"/>
              <a:t>Издается с 1992 </a:t>
            </a:r>
            <a:r>
              <a:rPr lang="ru-RU" sz="1400" dirty="0" smtClean="0"/>
              <a:t>года. Ежеквартальное </a:t>
            </a:r>
            <a:r>
              <a:rPr lang="ru-RU" sz="1400" dirty="0"/>
              <a:t>издание (март, июнь, сентябрь, декабрь</a:t>
            </a:r>
            <a:r>
              <a:rPr lang="ru-RU" sz="1400" dirty="0" smtClean="0"/>
              <a:t>).</a:t>
            </a:r>
          </a:p>
          <a:p>
            <a:pPr algn="just" fontAlgn="base"/>
            <a:endParaRPr lang="ru-RU" sz="1400" b="1" dirty="0" smtClean="0"/>
          </a:p>
          <a:p>
            <a:pPr algn="just" fontAlgn="base"/>
            <a:r>
              <a:rPr lang="ru-RU" sz="1400" dirty="0" smtClean="0"/>
              <a:t>Разделы </a:t>
            </a:r>
            <a:r>
              <a:rPr lang="ru-RU" sz="1400" dirty="0"/>
              <a:t>журнала: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Геоинформационные системы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Применение ГИС-технологий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Моделирование геообъектов и геопроцессов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Геоэкология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Базы </a:t>
            </a:r>
            <a:r>
              <a:rPr lang="ru-RU" sz="1400" dirty="0" smtClean="0"/>
              <a:t>данных</a:t>
            </a:r>
            <a:endParaRPr lang="ru-RU" sz="1400" dirty="0"/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Информационные системы в геологии и геофизике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Методико-технологическое обеспечение сбора и обработки данных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Алгоритмическое и программное обеспечение ГИС INTEGRO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Решение практических задач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Подготовка кадров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Теория информатики</a:t>
            </a:r>
          </a:p>
          <a:p>
            <a:pPr algn="just"/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49361"/>
            <a:ext cx="3643541" cy="505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94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1772816"/>
            <a:ext cx="54360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«Жилищное </a:t>
            </a:r>
            <a:r>
              <a:rPr lang="ru-RU" sz="1400" b="1" dirty="0"/>
              <a:t>хозяйство и коммунальная </a:t>
            </a:r>
            <a:r>
              <a:rPr lang="ru-RU" sz="1400" b="1" dirty="0" smtClean="0"/>
              <a:t>инфраструктура»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размещен на сайте Научной электронной библиотеки и индексируются в библиографической базе данных научных публикаций российских учёных (РИНЦ). 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РАЗДЕЛЫ </a:t>
            </a:r>
            <a:r>
              <a:rPr lang="ru-RU" sz="1400" dirty="0"/>
              <a:t>ЖУРНАЛА</a:t>
            </a:r>
            <a:r>
              <a:rPr lang="ru-RU" sz="1400" dirty="0" smtClean="0"/>
              <a:t>:</a:t>
            </a:r>
            <a:endParaRPr lang="ru-RU" sz="1400" dirty="0"/>
          </a:p>
          <a:p>
            <a:pPr algn="just"/>
            <a:r>
              <a:rPr lang="ru-RU" sz="1400" dirty="0"/>
              <a:t>Строительные конструкции, здания и </a:t>
            </a:r>
            <a:r>
              <a:rPr lang="ru-RU" sz="1400" dirty="0" smtClean="0"/>
              <a:t>сооружения.</a:t>
            </a:r>
            <a:endParaRPr lang="ru-RU" sz="1400" dirty="0"/>
          </a:p>
          <a:p>
            <a:pPr algn="just"/>
            <a:r>
              <a:rPr lang="ru-RU" sz="1400" dirty="0"/>
              <a:t>Инженерные системы и </a:t>
            </a:r>
            <a:r>
              <a:rPr lang="ru-RU" sz="1400" dirty="0" smtClean="0"/>
              <a:t>коммуникации.</a:t>
            </a:r>
            <a:endParaRPr lang="ru-RU" sz="1400" dirty="0"/>
          </a:p>
          <a:p>
            <a:pPr algn="just"/>
            <a:r>
              <a:rPr lang="ru-RU" sz="1400" dirty="0" smtClean="0"/>
              <a:t>Градостроительство. </a:t>
            </a:r>
          </a:p>
          <a:p>
            <a:pPr algn="just"/>
            <a:r>
              <a:rPr lang="ru-RU" sz="1400" dirty="0" smtClean="0"/>
              <a:t>Реконструкция</a:t>
            </a:r>
            <a:r>
              <a:rPr lang="ru-RU" sz="1400" dirty="0"/>
              <a:t>, реставрация и </a:t>
            </a:r>
            <a:r>
              <a:rPr lang="ru-RU" sz="1400" dirty="0" smtClean="0"/>
              <a:t>благоустройство. </a:t>
            </a:r>
          </a:p>
          <a:p>
            <a:pPr algn="just"/>
            <a:r>
              <a:rPr lang="ru-RU" sz="1400" dirty="0" smtClean="0"/>
              <a:t>Экология </a:t>
            </a:r>
            <a:r>
              <a:rPr lang="ru-RU" sz="1400" dirty="0"/>
              <a:t>и безопасность городской </a:t>
            </a:r>
            <a:r>
              <a:rPr lang="ru-RU" sz="1400" dirty="0" smtClean="0"/>
              <a:t>среды.</a:t>
            </a:r>
            <a:endParaRPr lang="ru-RU" sz="1400" dirty="0"/>
          </a:p>
          <a:p>
            <a:pPr algn="just"/>
            <a:r>
              <a:rPr lang="ru-RU" sz="1400" dirty="0"/>
              <a:t>Дорожно-транспортное хозяйство и строительная </a:t>
            </a:r>
            <a:r>
              <a:rPr lang="ru-RU" sz="1400" dirty="0" smtClean="0"/>
              <a:t>техника.</a:t>
            </a:r>
            <a:endParaRPr lang="ru-RU" sz="1400" dirty="0"/>
          </a:p>
          <a:p>
            <a:pPr algn="just"/>
            <a:r>
              <a:rPr lang="ru-RU" sz="1400" dirty="0"/>
              <a:t>Экономика и организация </a:t>
            </a:r>
            <a:r>
              <a:rPr lang="ru-RU" sz="1400" dirty="0" smtClean="0"/>
              <a:t>строительства.</a:t>
            </a: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6893" t="20415" r="28686" b="19087"/>
          <a:stretch/>
        </p:blipFill>
        <p:spPr bwMode="auto">
          <a:xfrm>
            <a:off x="107504" y="980728"/>
            <a:ext cx="3600400" cy="514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5439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2" y="1070296"/>
            <a:ext cx="543609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/>
              <a:t>ЖКХ : </a:t>
            </a:r>
            <a:r>
              <a:rPr lang="ru-RU" sz="1400" b="1" dirty="0"/>
              <a:t>Трансформация и </a:t>
            </a:r>
            <a:r>
              <a:rPr lang="ru-RU" sz="1400" b="1" dirty="0" smtClean="0"/>
              <a:t>технологии : </a:t>
            </a:r>
            <a:r>
              <a:rPr lang="ru-RU" sz="1400" b="1" dirty="0"/>
              <a:t>журнал. – Москва : ООО "Гротек" </a:t>
            </a:r>
            <a:r>
              <a:rPr lang="ru-RU" sz="1400" b="1" dirty="0" smtClean="0"/>
              <a:t>2026. </a:t>
            </a:r>
            <a:r>
              <a:rPr lang="ru-RU" sz="1400" b="1" dirty="0"/>
              <a:t>– выходит 12 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eivis.ru/browse/udb/12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Журнал: "ЖКХ</a:t>
            </a:r>
            <a:r>
              <a:rPr lang="ru-RU" sz="1400" b="1" dirty="0"/>
              <a:t>: </a:t>
            </a:r>
            <a:r>
              <a:rPr lang="ru-RU" sz="1400" b="1" dirty="0" smtClean="0"/>
              <a:t>Трансформация и </a:t>
            </a:r>
            <a:r>
              <a:rPr lang="ru-RU" sz="1400" b="1" dirty="0"/>
              <a:t>технологии". </a:t>
            </a:r>
            <a:r>
              <a:rPr lang="ru-RU" sz="1400" dirty="0"/>
              <a:t>Издается с 2010г. </a:t>
            </a:r>
            <a:r>
              <a:rPr lang="ru-RU" sz="1400" dirty="0" smtClean="0"/>
              <a:t>Будет полезен руководителям </a:t>
            </a:r>
            <a:r>
              <a:rPr lang="ru-RU" sz="1400" dirty="0"/>
              <a:t>и ведущим специалистам организаций, обеспечивающих весь спектр услуг по функционированию ЖКХ. Руководителям управляющих компаний и ТСЖ.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Регулирование</a:t>
            </a:r>
            <a:r>
              <a:rPr lang="ru-RU" sz="1400" dirty="0"/>
              <a:t>. Законодательные акты и инициативы. </a:t>
            </a:r>
            <a:endParaRPr lang="ru-RU" sz="1400" dirty="0" smtClean="0"/>
          </a:p>
          <a:p>
            <a:pPr algn="just"/>
            <a:r>
              <a:rPr lang="ru-RU" sz="1400" dirty="0" smtClean="0"/>
              <a:t>Управление</a:t>
            </a:r>
            <a:r>
              <a:rPr lang="ru-RU" sz="1400" dirty="0"/>
              <a:t>: региональное и муниципальное управление, самоуправление, саморегулирование, общественный контроль, кадровые решения, стандарты, нормативы, регламенты. </a:t>
            </a:r>
            <a:endParaRPr lang="ru-RU" sz="1400" dirty="0" smtClean="0"/>
          </a:p>
          <a:p>
            <a:pPr algn="just"/>
            <a:r>
              <a:rPr lang="ru-RU" sz="1400" dirty="0" smtClean="0"/>
              <a:t>Контроль</a:t>
            </a:r>
            <a:r>
              <a:rPr lang="ru-RU" sz="1400" dirty="0"/>
              <a:t>: тарифы и платежи, электронное ЖКХ, контроль, аудит, проверки. </a:t>
            </a:r>
            <a:endParaRPr lang="ru-RU" sz="1400" dirty="0" smtClean="0"/>
          </a:p>
          <a:p>
            <a:pPr algn="just"/>
            <a:r>
              <a:rPr lang="ru-RU" sz="1400" dirty="0" smtClean="0"/>
              <a:t>Практические </a:t>
            </a:r>
            <a:r>
              <a:rPr lang="ru-RU" sz="1400" dirty="0"/>
              <a:t>решения: электро-, газо-, тепло-, водоснабжение, ресурсосбережение, иные общедомовые системы, эксплуатация придомовых территорий. Зарубежный опыт. Индикаторы. Аналитика</a:t>
            </a:r>
            <a:r>
              <a:rPr lang="ru-RU" sz="1400" dirty="0" smtClean="0"/>
              <a:t>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2532" t="6268" r="32372" b="5127"/>
          <a:stretch/>
        </p:blipFill>
        <p:spPr bwMode="auto">
          <a:xfrm>
            <a:off x="105452" y="808220"/>
            <a:ext cx="3602451" cy="514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0644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0090" y="1628800"/>
            <a:ext cx="50139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Журнал «ЖКХэксперт: экономика и право» </a:t>
            </a:r>
            <a:r>
              <a:rPr lang="ru-RU" sz="1400" dirty="0"/>
              <a:t>(сокращенно «ЖКХэксперт») издается с 1996 года, как средство массовой информации - с мая 2000 года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Публикуемые в журнале материалы относятся к следующим проблемам: жилищное, гражданское, антимонопольное, налоговое, земельное, бюджетное и трудовое законодательство, экономика в жилищно-коммунальной сфере (бюджет, финансы и учет, цены и тарифы, организация труда и заработной платы, управление задолженностями, финансовое оздоровление и др.); управление; инвестиции; социальная защита (меры социальной поддержки при оплате жилого помещения и коммунальных услуг и др.); судебная, антимонопольная, региональная и муниципальная практика.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9" y="992142"/>
            <a:ext cx="3990150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390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1916832"/>
            <a:ext cx="55081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Журнал Российского права : ежемесячный журнал; редакционная совет : Т. Я. Хабриева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Ежемес. – URL: </a:t>
            </a:r>
            <a:r>
              <a:rPr lang="ru-RU" sz="1400" u="sng" dirty="0">
                <a:hlinkClick r:id="rId2"/>
              </a:rPr>
              <a:t>https://</a:t>
            </a:r>
            <a:r>
              <a:rPr lang="ru-RU" sz="1400" u="sng" dirty="0" smtClean="0">
                <a:hlinkClick r:id="rId2"/>
              </a:rPr>
              <a:t>znanium.com</a:t>
            </a:r>
            <a:r>
              <a:rPr lang="ru-RU" sz="1400" u="sng" dirty="0" smtClean="0"/>
              <a:t> </a:t>
            </a:r>
            <a:r>
              <a:rPr lang="ru-RU" sz="1400" dirty="0"/>
              <a:t> </a:t>
            </a:r>
            <a:r>
              <a:rPr lang="ru-RU" sz="1400" b="1" dirty="0"/>
              <a:t>. – Текст : электронный. 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Предоставление </a:t>
            </a:r>
            <a:r>
              <a:rPr lang="ru-RU" sz="1400" dirty="0"/>
              <a:t>возможности для опубликования результатов научных исследований, объединяющих теорию и практику и содержащих конструктивные предложения относительно наиболее эффективных способов и методов правового регулирования, а также площадки для ведения дискуссии между представителями разных научных взглядов и школ.</a:t>
            </a:r>
          </a:p>
        </p:txBody>
      </p:sp>
      <p:pic>
        <p:nvPicPr>
          <p:cNvPr id="4" name="Рисунок 3" descr="Обложка журнал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3365"/>
            <a:ext cx="3528392" cy="514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096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1628800"/>
            <a:ext cx="5148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Журнал исторических исследований : сетевой научный журнал</a:t>
            </a:r>
            <a:r>
              <a:rPr lang="ru-RU" sz="1400" b="1" dirty="0" smtClean="0"/>
              <a:t>; редакционная коллегия : </a:t>
            </a:r>
            <a:r>
              <a:rPr lang="ru-RU" sz="1400" b="1" dirty="0"/>
              <a:t>А. Н. Долгих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</a:t>
            </a:r>
            <a:r>
              <a:rPr lang="ru-RU" sz="1400" b="1" dirty="0" smtClean="0"/>
              <a:t>Выходит 4 раза в год. – URL : </a:t>
            </a:r>
            <a:r>
              <a:rPr lang="en-US" sz="1400" u="sng" dirty="0">
                <a:solidFill>
                  <a:srgbClr val="0070C0"/>
                </a:solidFill>
                <a:hlinkClick r:id="rId2"/>
              </a:rPr>
              <a:t>https://znanium.ru</a:t>
            </a:r>
            <a:r>
              <a:rPr lang="en-US" sz="1400" u="sng" dirty="0" smtClean="0">
                <a:solidFill>
                  <a:srgbClr val="0070C0"/>
                </a:solidFill>
                <a:hlinkClick r:id="rId2"/>
              </a:rPr>
              <a:t>/</a:t>
            </a:r>
            <a:r>
              <a:rPr lang="ru-RU" sz="1400" u="sng" dirty="0" smtClean="0">
                <a:solidFill>
                  <a:srgbClr val="0070C0"/>
                </a:solidFill>
              </a:rPr>
              <a:t>. </a:t>
            </a:r>
            <a:r>
              <a:rPr lang="ru-RU" sz="1400" b="1" dirty="0" smtClean="0">
                <a:solidFill>
                  <a:srgbClr val="0070C0"/>
                </a:solidFill>
              </a:rPr>
              <a:t> </a:t>
            </a:r>
            <a:r>
              <a:rPr lang="ru-RU" sz="1400" b="1" dirty="0" smtClean="0"/>
              <a:t>- Текст : электронный. </a:t>
            </a:r>
            <a:r>
              <a:rPr lang="ru-RU" sz="1400" b="1" dirty="0"/>
              <a:t>– Режим доступа: по подписке.</a:t>
            </a:r>
            <a:endParaRPr lang="ru-RU" sz="1400" b="1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Цель </a:t>
            </a:r>
            <a:r>
              <a:rPr lang="ru-RU" sz="1400" dirty="0"/>
              <a:t>журнала – предоставить возможность ученым, преподавателям, аспирантам публиковать результаты своих научных исследований, привлечь внимание к актуальным проблемам отечественной и мировой истории, информировать мировое и отечественное научное сообщество о последних результатах научных достижений.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64704"/>
            <a:ext cx="3744016" cy="5139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382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1724" y="1124744"/>
            <a:ext cx="53222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1400" b="1" dirty="0"/>
              <a:t>Правовое государство теория и практика : научный журнал; редакционная коллегия : И. А. Гизатуллин (главный редактор) [и др.].  – Уфа : Башкирский государственный университет, </a:t>
            </a:r>
            <a:r>
              <a:rPr lang="ru-RU" sz="1400" b="1" dirty="0" smtClean="0"/>
              <a:t>2023. </a:t>
            </a:r>
            <a:r>
              <a:rPr lang="ru-RU" sz="1400" b="1" dirty="0"/>
              <a:t>– выходит 4 раза в год. </a:t>
            </a:r>
            <a:r>
              <a:rPr lang="ru-RU" sz="1400" b="1" dirty="0" smtClean="0"/>
              <a:t>– </a:t>
            </a:r>
            <a:r>
              <a:rPr lang="ru-RU" sz="1400" b="1" dirty="0"/>
              <a:t>URL: </a:t>
            </a:r>
            <a:r>
              <a:rPr lang="ru-RU" sz="1400" u="sng" dirty="0">
                <a:hlinkClick r:id="rId2"/>
              </a:rPr>
              <a:t>https://</a:t>
            </a:r>
            <a:r>
              <a:rPr lang="ru-RU" sz="1400" u="sng" dirty="0" smtClean="0">
                <a:hlinkClick r:id="rId2"/>
              </a:rPr>
              <a:t>znanium.com</a:t>
            </a:r>
            <a:r>
              <a:rPr lang="ru-RU" sz="1400" u="sng" dirty="0" smtClean="0"/>
              <a:t> </a:t>
            </a:r>
            <a:r>
              <a:rPr lang="ru-RU" sz="1400" b="1" dirty="0" smtClean="0"/>
              <a:t>.  </a:t>
            </a:r>
            <a:r>
              <a:rPr lang="ru-RU" sz="1400" b="1" dirty="0"/>
              <a:t>– Текст : электронный.  – Режим доступа: по подписке.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Целью </a:t>
            </a:r>
            <a:r>
              <a:rPr lang="ru-RU" sz="1400" dirty="0"/>
              <a:t>научного </a:t>
            </a:r>
            <a:r>
              <a:rPr lang="ru-RU" sz="1400" dirty="0" smtClean="0"/>
              <a:t>журнала являются</a:t>
            </a:r>
            <a:r>
              <a:rPr lang="ru-RU" sz="1400" dirty="0"/>
              <a:t>: предоставление ученым возможности публиковать результаты собственных исследований и обмениваться мнениями между исследователями различных регионов, формируя открытую научную полемику, что способствует налаживанию научных связей и помогает развитию единого информационного пространства научной коммуникации.</a:t>
            </a:r>
          </a:p>
          <a:p>
            <a:pPr algn="just"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Журнал публикует статьи, содержащие анализ актуальных для современной науки проблем и результаты исследований специалистов и рассчитан на научных работников, докторантов, аспирантов, соискателей ученых степеней преподавателей высшей школы Российской Федерации, стран СНГ и дальнего зарубежья. Журнал призван содействовать интеграции российских молодых ученых-исследователей государства и общества в европейское научное пространство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3314" name="Picture 2" descr="https://znanium.ru/cover/periodicals/0630/630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7751"/>
            <a:ext cx="3714220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873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3" y="1060978"/>
            <a:ext cx="54360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Современный Юрист : международный научно-практический журнал; редакционная коллегия : Ю. В. Степаненко (главный редактор) [и др.].   – Москва : АНО ВО "Русско-Итальянский Международный Университет" (Институт), 2022. – выходит 4 раза в год. – Текст : электронный. – URL: </a:t>
            </a:r>
            <a:r>
              <a:rPr lang="ru-RU" sz="1400" u="sng" dirty="0">
                <a:hlinkClick r:id="rId2"/>
              </a:rPr>
              <a:t>https://</a:t>
            </a:r>
            <a:r>
              <a:rPr lang="ru-RU" sz="1400" u="sng" dirty="0" smtClean="0">
                <a:hlinkClick r:id="rId2"/>
              </a:rPr>
              <a:t>znanium.com</a:t>
            </a:r>
            <a:r>
              <a:rPr lang="ru-RU" sz="1400" u="sng" dirty="0" smtClean="0"/>
              <a:t> </a:t>
            </a:r>
            <a:r>
              <a:rPr lang="ru-RU" sz="1400" b="1" dirty="0" smtClean="0"/>
              <a:t>. </a:t>
            </a:r>
            <a:r>
              <a:rPr lang="ru-RU" sz="1400" b="1" dirty="0"/>
              <a:t>– Текст : электронный.  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рамках журнала «Современный Юрист» мы освещаем результаты ученых-теоретиков и практиков по актуальным вопросам теории права, истории государства и права, конституционного права, гражданского права, финансового права, уголовного права, международного права, информационного права, административного права, гражданского и арбитражного процесса и др., публикуем материалы концепций и научных идей по теоретическим и практическим аспектам права, а также по совершенствованию российского законодательства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/>
            <a:r>
              <a:rPr lang="ru-RU" sz="1400" dirty="0"/>
              <a:t>Мы заинтересованы в выпуске тематических номеров журнала, поэтому наши авторы, которые наполняют  «редакционный портфель» своими публикациями могут предлагать свои темы по актуальным проблемам права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1"/>
            <a:ext cx="3587492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847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4862" y="1680512"/>
            <a:ext cx="53991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Закон и власть №4 2024 : </a:t>
            </a:r>
            <a:r>
              <a:rPr lang="ru-RU" sz="1400" b="1" dirty="0" smtClean="0"/>
              <a:t>журнал /  </a:t>
            </a:r>
            <a:r>
              <a:rPr lang="ru-RU" sz="1400" b="1" dirty="0"/>
              <a:t>ред. В</a:t>
            </a:r>
            <a:r>
              <a:rPr lang="ru-RU" sz="1400" b="1" dirty="0" smtClean="0"/>
              <a:t>. И</a:t>
            </a:r>
            <a:r>
              <a:rPr lang="ru-RU" sz="1400" b="1" dirty="0"/>
              <a:t>. </a:t>
            </a:r>
            <a:r>
              <a:rPr lang="ru-RU" sz="1400" b="1" dirty="0" smtClean="0"/>
              <a:t>Авдийский. </a:t>
            </a:r>
            <a:r>
              <a:rPr lang="ru-RU" sz="1400" b="1" dirty="0"/>
              <a:t>— Москва : Русайнс, </a:t>
            </a:r>
            <a:r>
              <a:rPr lang="ru-RU" sz="1400" b="1" dirty="0" smtClean="0"/>
              <a:t>2025. — </a:t>
            </a:r>
            <a:r>
              <a:rPr lang="ru-RU" sz="1400" b="1" dirty="0"/>
              <a:t>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book.ru/</a:t>
            </a:r>
            <a:r>
              <a:rPr lang="ru-RU" sz="1400" b="1" dirty="0" smtClean="0"/>
              <a:t>. </a:t>
            </a:r>
            <a:r>
              <a:rPr lang="ru-RU" sz="1400" b="1" dirty="0"/>
              <a:t>— Текст : электронный</a:t>
            </a:r>
            <a:r>
              <a:rPr lang="ru-RU" sz="1400" b="1" dirty="0" smtClean="0"/>
              <a:t>. </a:t>
            </a:r>
            <a:r>
              <a:rPr lang="ru-RU" sz="1400" b="1" dirty="0"/>
              <a:t>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На страницах журнала публикуются результаты научных исследований по наиболее актуальным вопросам правовой доктрины и практики, правоприменительной практике, изменениям в законодательстве России и других государствах СНГ, а также значимые результаты и достижения фундаментальных и теоретико-прикладных исследований в области юриспруденции и политологии. Редакционная политика исходит из того, что журнал должен освещать исследования не только крупных ученых, но и аспирантов, соискателей ученых степеней. Особое место занимают публикации результатов докторских диссертаций. Журнал рассчитан на широкий круг читателей: научных и практических работников, специалистов в области политологии и права, студентов и аспирантов.</a:t>
            </a:r>
            <a:endParaRPr lang="ru-RU" sz="1400" b="1" dirty="0"/>
          </a:p>
        </p:txBody>
      </p:sp>
      <p:pic>
        <p:nvPicPr>
          <p:cNvPr id="14338" name="Picture 2" descr="Закон и власть №7 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0626"/>
            <a:ext cx="3637358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003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4862" y="1156198"/>
            <a:ext cx="53991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Юридическая наука: научно-практический журнал; редакционная коллегия : С. Ю. Кашкин (главный редактор) [и др.].    — Москва : КноРус, </a:t>
            </a:r>
            <a:r>
              <a:rPr lang="ru-RU" sz="1400" b="1" dirty="0" smtClean="0"/>
              <a:t>2025. </a:t>
            </a:r>
            <a:r>
              <a:rPr lang="ru-RU" sz="1400" b="1" dirty="0"/>
              <a:t>— URL: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book.ru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b="1" dirty="0" smtClean="0"/>
              <a:t>. </a:t>
            </a:r>
            <a:r>
              <a:rPr lang="ru-RU" sz="1400" b="1" dirty="0"/>
              <a:t>— Текст : электронный. 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является научно-практическим изданием, освещающим как фундаментальные вопросы юридической науки, так и прикладные аспекты правового регулирования и профессионализации юриста. Как в фундаментальном издании в нем отводится особое место философско-правовым и теоретико-правовым концепциям, основанным на методологическом плюрализме (феноменология и герменевтика права, юридический позитивизм, социологическая и психологическая школы права, синтетические правовые теории и др.). Журнал имеет международно-правовую акцентуацию. Освещение получают вопросы глобализации в правовой сфере, развития международных межправительственных и неправительственных организаций, различных форм международного сотрудничества. Особое место в концепции журнала занимает теория интеграционного права и практика функционирования интеграционных объединений (прежде всего Европейского союза и Евразийского экономического союза). </a:t>
            </a:r>
          </a:p>
        </p:txBody>
      </p:sp>
      <p:pic>
        <p:nvPicPr>
          <p:cNvPr id="15362" name="Picture 2" descr="Юридическая наука. №8-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1053"/>
            <a:ext cx="3637358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79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456384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1556792"/>
            <a:ext cx="55801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Журнал зарубежного законодательства и сравнительного правоведения : научный журнал; редакционная коллегия : Т. Я. Хабриева 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1 раз в два мес. – URL: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znanium.com</a:t>
            </a:r>
            <a:r>
              <a:rPr lang="ru-RU" sz="1400" dirty="0" smtClean="0"/>
              <a:t> .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Предоставление </a:t>
            </a:r>
            <a:r>
              <a:rPr lang="ru-RU" sz="1400" dirty="0"/>
              <a:t>возможности для опубликования результатов отечественных и зарубежных доктринальных исследований, отражающих основные тенденции развития отраслей законодательства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/>
              <a:t>Исследование опыта, послужившего отправной точкой для синтезирования новых идей и открытий в области права.</a:t>
            </a:r>
          </a:p>
        </p:txBody>
      </p:sp>
    </p:spTree>
    <p:extLst>
      <p:ext uri="{BB962C8B-B14F-4D97-AF65-F5344CB8AC3E}">
        <p14:creationId xmlns:p14="http://schemas.microsoft.com/office/powerpoint/2010/main" val="14731852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864409"/>
            <a:ext cx="3655705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63207" y="1772816"/>
            <a:ext cx="53807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Журнал юридических исследований : сетевой научный журнал; редакционная коллегия : Х. В. Белогорцева (Пешкова) 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4 раза в год. - URL: </a:t>
            </a:r>
            <a:r>
              <a:rPr lang="ru-RU" sz="1400" u="sng" dirty="0">
                <a:hlinkClick r:id="rId3"/>
              </a:rPr>
              <a:t>https://</a:t>
            </a:r>
            <a:r>
              <a:rPr lang="ru-RU" sz="1400" u="sng" dirty="0" smtClean="0">
                <a:hlinkClick r:id="rId3"/>
              </a:rPr>
              <a:t>znanium.com</a:t>
            </a:r>
            <a:r>
              <a:rPr lang="ru-RU" sz="1400" u="sng" dirty="0" smtClean="0"/>
              <a:t> </a:t>
            </a:r>
            <a:r>
              <a:rPr lang="ru-RU" sz="1400" dirty="0" smtClean="0"/>
              <a:t>.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Цель </a:t>
            </a:r>
            <a:r>
              <a:rPr lang="ru-RU" sz="1400" dirty="0"/>
              <a:t>журнала - предоставить возможность ученым, преподавателям, практическим работникам, аспирантам публиковать результаты своих исследований, посвященных проблемам и перспективам развития юридической науки и правоприменительной практики; привлечь внимание к проблемам формирования и совершенствования отраслевого законодательства в России, информировать мировое и отечественное научное сообщество о результатах научных достижений в области современной юридической науки.</a:t>
            </a:r>
          </a:p>
        </p:txBody>
      </p:sp>
    </p:spTree>
    <p:extLst>
      <p:ext uri="{BB962C8B-B14F-4D97-AF65-F5344CB8AC3E}">
        <p14:creationId xmlns:p14="http://schemas.microsoft.com/office/powerpoint/2010/main" val="19633792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1" y="980728"/>
            <a:ext cx="3479570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8931" y="1700808"/>
            <a:ext cx="551506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Журнал экономических исследований : сетевой научный журнал; редакционная коллегия : А. В. Тебекин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4 раза в год. - URL: </a:t>
            </a:r>
            <a:r>
              <a:rPr lang="ru-RU" sz="1400" u="sng" dirty="0">
                <a:hlinkClick r:id="rId3"/>
              </a:rPr>
              <a:t>https://</a:t>
            </a:r>
            <a:r>
              <a:rPr lang="ru-RU" sz="1400" u="sng" dirty="0" smtClean="0">
                <a:hlinkClick r:id="rId3"/>
              </a:rPr>
              <a:t>znanium.com</a:t>
            </a:r>
            <a:r>
              <a:rPr lang="ru-RU" sz="1400" u="sng" dirty="0" smtClean="0"/>
              <a:t> </a:t>
            </a:r>
            <a:r>
              <a:rPr lang="ru-RU" sz="1400" b="1" dirty="0" smtClean="0"/>
              <a:t>. </a:t>
            </a:r>
            <a:r>
              <a:rPr lang="ru-RU" sz="1400" b="1" dirty="0"/>
              <a:t>– Текст : электронный. – Режим доступа: по подписке</a:t>
            </a:r>
            <a:r>
              <a:rPr lang="ru-RU" sz="1400" b="1" dirty="0" smtClean="0"/>
              <a:t>.</a:t>
            </a:r>
          </a:p>
          <a:p>
            <a:pPr lvl="0" algn="just"/>
            <a:endParaRPr lang="ru-RU" sz="1400" dirty="0"/>
          </a:p>
          <a:p>
            <a:pPr algn="just"/>
            <a:r>
              <a:rPr lang="ru-RU" sz="1400" dirty="0"/>
              <a:t>Цель журнала - предоставить возможность ученым, преподавателям, практическим работникам, аспирантам публиковать результаты своих исследований, посвященных проблемам и перспективам развития:</a:t>
            </a:r>
          </a:p>
          <a:p>
            <a:pPr algn="just"/>
            <a:r>
              <a:rPr lang="ru-RU" sz="1400" dirty="0"/>
              <a:t>- экономики и управления народным хозяйством (по отраслям и сферам деятельности);</a:t>
            </a:r>
          </a:p>
          <a:p>
            <a:pPr algn="just"/>
            <a:r>
              <a:rPr lang="ru-RU" sz="1400" dirty="0"/>
              <a:t>- финансов, денежного обращения и кредита;</a:t>
            </a:r>
          </a:p>
          <a:p>
            <a:pPr algn="just"/>
            <a:r>
              <a:rPr lang="ru-RU" sz="1400" dirty="0"/>
              <a:t>- мировой экономики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13690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3991" y="1772816"/>
            <a:ext cx="55073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ЭКОНОМИЧЕСКОЕ </a:t>
            </a:r>
            <a:r>
              <a:rPr lang="ru-RU" sz="1400" b="1" dirty="0"/>
              <a:t>РАЗВИТИЕ РОССИИ </a:t>
            </a:r>
            <a:r>
              <a:rPr lang="ru-RU" sz="1400" b="1" dirty="0" smtClean="0"/>
              <a:t>: журнал </a:t>
            </a:r>
            <a:r>
              <a:rPr lang="ru-RU" sz="1400" b="1" dirty="0"/>
              <a:t>/ </a:t>
            </a:r>
            <a:r>
              <a:rPr lang="ru-RU" sz="1400" b="1" dirty="0" smtClean="0"/>
              <a:t>Гл. ред. Н. Э</a:t>
            </a:r>
            <a:r>
              <a:rPr lang="ru-RU" sz="1400" b="1" dirty="0"/>
              <a:t>. </a:t>
            </a:r>
            <a:r>
              <a:rPr lang="ru-RU" sz="1400" b="1" dirty="0" smtClean="0"/>
              <a:t>Соколинская. </a:t>
            </a:r>
            <a:r>
              <a:rPr lang="ru-RU" sz="1400" b="1" dirty="0"/>
              <a:t>— Москва : Русайнс, </a:t>
            </a:r>
            <a:r>
              <a:rPr lang="ru-RU" sz="1400" b="1" dirty="0" smtClean="0"/>
              <a:t>2025. — </a:t>
            </a:r>
            <a:r>
              <a:rPr lang="ru-RU" sz="1400" b="1" dirty="0"/>
              <a:t>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book.ru</a:t>
            </a:r>
            <a:r>
              <a:rPr lang="en-US" sz="1400" dirty="0" smtClean="0">
                <a:hlinkClick r:id="rId2"/>
              </a:rPr>
              <a:t>/</a:t>
            </a:r>
            <a:r>
              <a:rPr lang="ru-RU" sz="1400" dirty="0" smtClean="0"/>
              <a:t>. </a:t>
            </a:r>
            <a:r>
              <a:rPr lang="ru-RU" sz="1400" b="1" dirty="0"/>
              <a:t>— Текст : электронный</a:t>
            </a:r>
            <a:r>
              <a:rPr lang="ru-RU" sz="1400" b="1" dirty="0" smtClean="0"/>
              <a:t>. </a:t>
            </a:r>
            <a:r>
              <a:rPr lang="ru-RU" sz="1400" b="1" dirty="0"/>
              <a:t>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Издание сконцентрировано на освещении вопросов макроэкономического и финансового состояния национальной экономики. Аналитические материалы, публикуемые в журнале, посвящены развитию отдельных сфер национальной экономики – промышленности, инвестиций, внешней торговли, государственного бюджета, денежной политики, банковского сектора. Также представлена статистика основных параметров развития России.</a:t>
            </a:r>
            <a:br>
              <a:rPr lang="ru-RU" sz="1400" dirty="0"/>
            </a:br>
            <a:r>
              <a:rPr lang="ru-RU" sz="1400" dirty="0"/>
              <a:t>Журнал интересен с точки зрения авторских взглядов на происходящие в экономике России события и предназначен для широкого круга читателей.</a:t>
            </a:r>
          </a:p>
        </p:txBody>
      </p:sp>
      <p:pic>
        <p:nvPicPr>
          <p:cNvPr id="12290" name="Picture 2" descr="ЭКОНОМИЧЕСКОЕ РАЗВИТИЕ РОССИИ 2025 №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5" y="864409"/>
            <a:ext cx="3529153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187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9912" y="1090332"/>
            <a:ext cx="52840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Финансовые рынки и банки: научно-аналитический журнал; редакционная коллегия : О. И. Лаврушин (главный редактор) [и др.].  — Москва : КноРус, </a:t>
            </a:r>
            <a:r>
              <a:rPr lang="ru-RU" sz="1400" b="1" dirty="0" smtClean="0"/>
              <a:t>2025. </a:t>
            </a:r>
            <a:r>
              <a:rPr lang="ru-RU" sz="1400" b="1" dirty="0"/>
              <a:t>— URL: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book.ru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dirty="0" smtClean="0"/>
              <a:t>. </a:t>
            </a:r>
            <a:r>
              <a:rPr lang="ru-RU" sz="1400" b="1" dirty="0"/>
              <a:t>— Текст : электронный. 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Без обоснованного и рационального подхода к анализу современного состояния финансовых рынков и банков невозможно преодолеть ограничения, вызовы и угрозы, стоящие перед российским финансовым рынком и банками, а следовательно и обществом в целом, так как финансовый сектор и банки занимают и производят самую большую часть ВПП.</a:t>
            </a:r>
            <a:br>
              <a:rPr lang="ru-RU" sz="1400" dirty="0"/>
            </a:br>
            <a:r>
              <a:rPr lang="ru-RU" sz="1400" dirty="0"/>
              <a:t>В предлагаемом вашему вниманию журнале должны найти отражение новые тенденции развития и трансформации банковского и финансового секторов России и других стран, поиск новых моделей банковской системы и банковской деятельности, а также актуальные направления использования международного и российского опыта банков в условиях действия экономических санкций, а также ужесточения требований к финансовым рынкам, кредитным организациям и их клиентам и поиска финансовым и банковским сектором России новых решений в новой реальности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6386" name="Picture 2" descr="Финансовые рынки и банки №7 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0" y="1090332"/>
            <a:ext cx="3752408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021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1268760"/>
            <a:ext cx="54360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400" b="1" dirty="0"/>
              <a:t> «Главбух»</a:t>
            </a:r>
            <a:r>
              <a:rPr lang="ru-RU" sz="1400" dirty="0"/>
              <a:t> — практический журнал для бухгалтеров.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В </a:t>
            </a:r>
            <a:r>
              <a:rPr lang="ru-RU" sz="1400" dirty="0"/>
              <a:t>каждом номере – пошаговые инструкции и практические советы по бухучету, налогообложению и отчетности, полезные таблицы, схемы и образцы заполнения документов. </a:t>
            </a:r>
            <a:endParaRPr lang="ru-RU" sz="1400" dirty="0" smtClean="0"/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 smtClean="0"/>
              <a:t>Журнал </a:t>
            </a:r>
            <a:r>
              <a:rPr lang="ru-RU" sz="1400" dirty="0"/>
              <a:t>о бухгалтерском учете и налогообложении. Все изменения в законодательстве изложены просто и понятно, даны практические примеры по учету и налогам, схемы и таблицы. 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Редакция </a:t>
            </a:r>
            <a:r>
              <a:rPr lang="ru-RU" sz="1400" dirty="0"/>
              <a:t>заранее узнаёт, что поменяется работе в бухгалтера, какие вопросы требуют пристального внимания и готовит своевременные разъяснения на две недели вперед. </a:t>
            </a:r>
            <a:endParaRPr lang="ru-RU" sz="1400" dirty="0" smtClean="0"/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 smtClean="0"/>
              <a:t>Получайте </a:t>
            </a:r>
            <a:r>
              <a:rPr lang="ru-RU" sz="1400" dirty="0"/>
              <a:t>памятки, инструкции, таблицы с разъяснениями, чтобы вовремя перестроить свою работу, навести порядок в документах и избежать ошибок. </a:t>
            </a:r>
            <a:endParaRPr lang="ru-RU" sz="1400" dirty="0" smtClean="0"/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 smtClean="0"/>
              <a:t>Самые </a:t>
            </a:r>
            <a:r>
              <a:rPr lang="ru-RU" sz="1400" dirty="0"/>
              <a:t>сложные, запутанные ситуации в учете и законодательные изменения вам будут не страшны.</a:t>
            </a:r>
          </a:p>
        </p:txBody>
      </p:sp>
      <p:pic>
        <p:nvPicPr>
          <p:cNvPr id="4" name="Рисунок 3" descr="C:\Users\teacher\Downloads\IMG_20250912_150653_63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t="5289" r="21956" b="4647"/>
          <a:stretch/>
        </p:blipFill>
        <p:spPr bwMode="auto">
          <a:xfrm>
            <a:off x="123538" y="962422"/>
            <a:ext cx="3584366" cy="514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012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h1aagokeh.xn--p1ai/storage/Photo%20for%20magazines/%E2%84%96129/Historian_9-2025-final___page-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5" y="980728"/>
            <a:ext cx="3600400" cy="51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707904" y="1988840"/>
            <a:ext cx="54360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«Историк» </a:t>
            </a:r>
            <a:r>
              <a:rPr lang="ru-RU" sz="1400" dirty="0"/>
              <a:t>- журнал об актуальном прошлом, адресованный тем, кто «испытывает потребность в консервативном знании о прошлом и настоящем». Журнал выходит ежемесячно с января 2015 года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/>
              <a:t>Авторы журнала, как правило, профессиональные историки – исследователи, сотрудники ведущих учреждений РАН, вузовские преподаватели. Кроме того, с первых номеров журнала на его страницах публикуются интервью и авторские колонки известных общественных деятелей</a:t>
            </a:r>
            <a:r>
              <a:rPr lang="ru-RU" sz="1400" dirty="0" smtClean="0"/>
              <a:t>. </a:t>
            </a:r>
            <a:r>
              <a:rPr lang="ru-RU" sz="1400" dirty="0"/>
              <a:t>В рубрике «Взгляд» в журнале выступали и видные государственные деятели </a:t>
            </a:r>
          </a:p>
        </p:txBody>
      </p:sp>
    </p:spTree>
    <p:extLst>
      <p:ext uri="{BB962C8B-B14F-4D97-AF65-F5344CB8AC3E}">
        <p14:creationId xmlns:p14="http://schemas.microsoft.com/office/powerpoint/2010/main" val="12082476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548680"/>
            <a:ext cx="55081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 журнале </a:t>
            </a:r>
            <a:r>
              <a:rPr lang="ru-RU" sz="1400" b="1" dirty="0"/>
              <a:t>«Практическая бухгалтерия» </a:t>
            </a:r>
            <a:r>
              <a:rPr lang="ru-RU" sz="1400" dirty="0"/>
              <a:t>работает коллектив высокопрофессиональных экспертов-практиков, создавший бератор «Практическая бухгалтерия» и серию бераторов «Практическая </a:t>
            </a:r>
            <a:r>
              <a:rPr lang="ru-RU" sz="1400" dirty="0" smtClean="0"/>
              <a:t>энциклопедия бухгалтера».</a:t>
            </a:r>
          </a:p>
          <a:p>
            <a:pPr algn="just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В журнале публикуются статьи, которые вы больше не встретите нигде, это уникальный авторский материал, проверенный на практике</a:t>
            </a:r>
            <a:r>
              <a:rPr lang="ru-RU" sz="1400" dirty="0" smtClean="0"/>
              <a:t>.</a:t>
            </a:r>
          </a:p>
          <a:p>
            <a:pPr algn="just" fontAlgn="base"/>
            <a:endParaRPr lang="ru-RU" sz="1400" b="1" dirty="0" smtClean="0"/>
          </a:p>
          <a:p>
            <a:pPr algn="just" fontAlgn="base"/>
            <a:r>
              <a:rPr lang="ru-RU" sz="1400" b="1" dirty="0" smtClean="0"/>
              <a:t>«</a:t>
            </a:r>
            <a:r>
              <a:rPr lang="ru-RU" sz="1400" b="1" dirty="0"/>
              <a:t>Практическую бухгалтерию»</a:t>
            </a:r>
            <a:r>
              <a:rPr lang="ru-RU" sz="1400" dirty="0"/>
              <a:t> выписывают для того, чтобы: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правильно вести бухучет без ошибок и неточностей;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быть в курсе изменений в законодательстве и вовремя корректировать работу своей бухгалтерии;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рассчитывать налоги грамотно и применять все безопасные методы минимизации;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знать мнение чиновников и аудиторов по спорным, неясным требованиям законодательства</a:t>
            </a:r>
            <a:r>
              <a:rPr lang="ru-RU" sz="1400" dirty="0" smtClean="0"/>
              <a:t>.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В </a:t>
            </a:r>
            <a:r>
              <a:rPr lang="ru-RU" sz="1400" dirty="0"/>
              <a:t>каждом номере </a:t>
            </a:r>
            <a:r>
              <a:rPr lang="ru-RU" sz="1400" b="1" dirty="0"/>
              <a:t>«Практической бухгалтерии»</a:t>
            </a:r>
            <a:r>
              <a:rPr lang="ru-RU" sz="1400" dirty="0"/>
              <a:t>: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решения проблемных вопросов бухучета в рубрике «Проблема</a:t>
            </a:r>
            <a:r>
              <a:rPr lang="ru-RU" sz="1400" dirty="0" smtClean="0"/>
              <a:t>»</a:t>
            </a:r>
            <a:endParaRPr lang="ru-RU" sz="1400" dirty="0"/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возможности </a:t>
            </a:r>
            <a:r>
              <a:rPr lang="ru-RU" sz="1400" dirty="0"/>
              <a:t>по упрощению работы бухгалтерии в рубрике «Лазейки законодательства»;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советы по подготовке к встрече с проверяющими органами в рубрике «Проверки»;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арбитражная практика;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ответы на вопросы, справочник по налогам, бухгалтерские письма и многое другое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7276" t="23362" r="29808" b="22506"/>
          <a:stretch/>
        </p:blipFill>
        <p:spPr bwMode="auto">
          <a:xfrm>
            <a:off x="107504" y="827743"/>
            <a:ext cx="3528392" cy="5193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33569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3" y="827882"/>
            <a:ext cx="541896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Бухгалтерский </a:t>
            </a:r>
            <a:r>
              <a:rPr lang="ru-RU" sz="1400" b="1" dirty="0" smtClean="0"/>
              <a:t>учет : </a:t>
            </a:r>
            <a:r>
              <a:rPr lang="ru-RU" sz="1400" b="1" dirty="0"/>
              <a:t>теоретический и научно-практический </a:t>
            </a:r>
            <a:r>
              <a:rPr lang="ru-RU" sz="1400" b="1" dirty="0" smtClean="0"/>
              <a:t>журнал. </a:t>
            </a:r>
            <a:r>
              <a:rPr lang="ru-RU" sz="1400" b="1" dirty="0"/>
              <a:t>– Москва : Редакция журнала </a:t>
            </a:r>
            <a:r>
              <a:rPr lang="ru-RU" sz="1400" b="1" dirty="0" smtClean="0"/>
              <a:t>«Бухгалтерский Учет» 2026. </a:t>
            </a:r>
            <a:r>
              <a:rPr lang="ru-RU" sz="1400" b="1" dirty="0"/>
              <a:t>– выходит 12 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</a:t>
            </a:r>
            <a:r>
              <a:rPr lang="en-US" sz="1400" dirty="0" smtClean="0">
                <a:hlinkClick r:id="rId2"/>
              </a:rPr>
              <a:t>/</a:t>
            </a:r>
            <a:r>
              <a:rPr lang="ru-RU" sz="1400" dirty="0" smtClean="0"/>
              <a:t>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Сегодня </a:t>
            </a:r>
            <a:r>
              <a:rPr lang="ru-RU" sz="1400" dirty="0"/>
              <a:t>журнал </a:t>
            </a:r>
            <a:r>
              <a:rPr lang="ru-RU" sz="1400" b="1" dirty="0"/>
              <a:t>«Бухгалтерский учет»</a:t>
            </a:r>
            <a:r>
              <a:rPr lang="ru-RU" sz="1400" dirty="0"/>
              <a:t> является одним из самых авторитетных и популярных журналов в области бухгалтерского учета и налогообложения, аудита и экономического анализа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«Бухгалтерский учет» остается верным помощником бухгалтера в освоении учета, отчетности и налогообложения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Отбор материалов и формирование тематики журнала отличается скрупулезностью и высокой требовательностью.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Успешная </a:t>
            </a:r>
            <a:r>
              <a:rPr lang="ru-RU" sz="1400" dirty="0"/>
              <a:t>реализация информационной, учебно-образовательной и методологической функций позволяет журналу удовлетворять профессиональные запросы бухгалтеров, ревизоров, контролеров, научных работников, преподавателей, способствовать лучшей подготовке бухгалтерских кадров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настоящее время журнал «Бухгалтерский учет» выходит один раз в месяц</a:t>
            </a:r>
            <a:r>
              <a:rPr lang="ru-RU" sz="1400" dirty="0" smtClean="0"/>
              <a:t>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8" y="1097730"/>
            <a:ext cx="3612993" cy="515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2511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495877" cy="47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1635" y="1139568"/>
            <a:ext cx="554061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/>
              <a:t>Финансы : журнал. – </a:t>
            </a:r>
            <a:r>
              <a:rPr lang="ru-RU" sz="1400" b="1" dirty="0"/>
              <a:t>Москва : </a:t>
            </a:r>
            <a:r>
              <a:rPr lang="ru-RU" sz="1400" b="1" dirty="0" smtClean="0"/>
              <a:t>ООО «Книжная </a:t>
            </a:r>
            <a:r>
              <a:rPr lang="ru-RU" sz="1400" b="1" dirty="0"/>
              <a:t>редакция «</a:t>
            </a:r>
            <a:r>
              <a:rPr lang="ru-RU" sz="1400" b="1" dirty="0" smtClean="0"/>
              <a:t>Финансы»,  2026. </a:t>
            </a:r>
            <a:r>
              <a:rPr lang="ru-RU" sz="1400" b="1" dirty="0"/>
              <a:t>– выходит 12 раз в год. - URL: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eivis.ru/browse/publication/19030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 smtClean="0"/>
              <a:t>Журнал «Финансы» </a:t>
            </a:r>
            <a:r>
              <a:rPr lang="ru-RU" sz="1400" dirty="0" smtClean="0"/>
              <a:t>освещает</a:t>
            </a:r>
            <a:r>
              <a:rPr lang="ru-RU" sz="1400" b="1" dirty="0" smtClean="0"/>
              <a:t> </a:t>
            </a:r>
            <a:r>
              <a:rPr lang="ru-RU" sz="1400" dirty="0" smtClean="0"/>
              <a:t>вопросы </a:t>
            </a:r>
            <a:r>
              <a:rPr lang="ru-RU" sz="1400" dirty="0"/>
              <a:t>теории, методологии и практики финансов и бюджета, рынка ценных бумаг, налогообложения, страхования, финансового контроля) издается с 1926 </a:t>
            </a:r>
            <a:r>
              <a:rPr lang="ru-RU" sz="1400" dirty="0" smtClean="0"/>
              <a:t>года.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dirty="0" smtClean="0"/>
              <a:t>В издание адресовано </a:t>
            </a:r>
            <a:r>
              <a:rPr lang="ru-RU" sz="1400" dirty="0"/>
              <a:t>представителям органов власти, руководителям предприятий всех форм собственности, финансистам, банкирам, страховщикам, бухгалтерам, налоговым работникам, преподавателям, студентам вузов и колледжей, аспирантам.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На страницах </a:t>
            </a:r>
            <a:r>
              <a:rPr lang="ru-RU" sz="1400" dirty="0" smtClean="0"/>
              <a:t>журнала </a:t>
            </a:r>
            <a:r>
              <a:rPr lang="ru-RU" sz="1400" dirty="0"/>
              <a:t>публикуются актуальные материалы и даются разъяснения специалистов по вопросам теории, методологии и практики финансов и бюджета, казначейства, рынка ценных бумаг, налогообложения, страхования, бухгалтерского и налогового учета, финансового менеджмента и контроля.</a:t>
            </a:r>
          </a:p>
        </p:txBody>
      </p:sp>
    </p:spTree>
    <p:extLst>
      <p:ext uri="{BB962C8B-B14F-4D97-AF65-F5344CB8AC3E}">
        <p14:creationId xmlns:p14="http://schemas.microsoft.com/office/powerpoint/2010/main" val="2600690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бложка журнал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" y="908720"/>
            <a:ext cx="3384376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491880" y="1412776"/>
            <a:ext cx="565231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Аудитор : научно-практический ежемесячный журнал; редакционная коллегия : С. В. Гуськов 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ежемес. – URL: </a:t>
            </a:r>
            <a:r>
              <a:rPr lang="ru-RU" sz="1400" u="sng" dirty="0">
                <a:hlinkClick r:id="rId3"/>
              </a:rPr>
              <a:t>https://</a:t>
            </a:r>
            <a:r>
              <a:rPr lang="ru-RU" sz="1400" u="sng" dirty="0" smtClean="0">
                <a:hlinkClick r:id="rId3"/>
              </a:rPr>
              <a:t>znanium.com</a:t>
            </a:r>
            <a:r>
              <a:rPr lang="ru-RU" sz="1400" u="sng" dirty="0" smtClean="0"/>
              <a:t> </a:t>
            </a:r>
            <a:r>
              <a:rPr lang="ru-RU" sz="1400" b="1" dirty="0" smtClean="0"/>
              <a:t>.  </a:t>
            </a:r>
            <a:r>
              <a:rPr lang="ru-RU" sz="1400" b="1" dirty="0"/>
              <a:t>– Текст : электронный. 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</a:t>
            </a:r>
            <a:r>
              <a:rPr lang="ru-RU" sz="1400" dirty="0"/>
              <a:t> </a:t>
            </a:r>
            <a:r>
              <a:rPr lang="ru-RU" sz="1400" i="1" dirty="0"/>
              <a:t>«Аудитор»</a:t>
            </a:r>
            <a:r>
              <a:rPr lang="ru-RU" sz="1400" dirty="0"/>
              <a:t> - общероссийский периодический теоретический и научно-практический журнал экономической направленности, одним из первых появившийся на рынке печатных изданий, посвященных проблемам бухгалтерского учета и аудита. Он выпускается с 1994 года.</a:t>
            </a:r>
          </a:p>
          <a:p>
            <a:pPr algn="just"/>
            <a:r>
              <a:rPr lang="ru-RU" sz="1400" dirty="0"/>
              <a:t>Журнал издается для аудиторов, бухгалтеров, сотрудников налоговых и финансовых служб, руководителей предприятий всех форм собственности, научных сотрудников и студентов экономических специальностей.</a:t>
            </a:r>
          </a:p>
          <a:p>
            <a:pPr algn="just"/>
            <a:r>
              <a:rPr lang="ru-RU" sz="1400" dirty="0"/>
              <a:t>Рубрики журнала достаточно разнообразны и касаются проблем как непосредственно аудита и бухгалтерского учета, так и налогообложения, страхования, банковской и финансовой сфер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213663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1032"/>
            <a:ext cx="3452893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7866" y="1484784"/>
            <a:ext cx="55803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Экономика. Бизнес. Банки : международный научно-практический журнал; редакционная коллегия : Р. П. Булыга (главный редактор) [и др.].  – Москва: АНО ВО "Русско-Итальянский Международный Университет" (Институт), 2022. – выходит 4 раза в год. – URL: </a:t>
            </a:r>
            <a:r>
              <a:rPr lang="ru-RU" sz="1400" u="sng" dirty="0">
                <a:hlinkClick r:id="rId3"/>
              </a:rPr>
              <a:t>https://</a:t>
            </a:r>
            <a:r>
              <a:rPr lang="ru-RU" sz="1400" u="sng" dirty="0" smtClean="0">
                <a:hlinkClick r:id="rId3"/>
              </a:rPr>
              <a:t>znanium.com</a:t>
            </a:r>
            <a:r>
              <a:rPr lang="ru-RU" sz="1400" u="sng" dirty="0" smtClean="0"/>
              <a:t> </a:t>
            </a:r>
            <a:r>
              <a:rPr lang="ru-RU" sz="1400" dirty="0" smtClean="0"/>
              <a:t>.  </a:t>
            </a:r>
            <a:r>
              <a:rPr lang="ru-RU" sz="1400" b="1" dirty="0"/>
              <a:t>– Текст : электронный.  – Режим доступа: по подписке</a:t>
            </a:r>
            <a:r>
              <a:rPr lang="ru-RU" sz="1400" b="1" dirty="0" smtClean="0"/>
              <a:t>.</a:t>
            </a:r>
          </a:p>
          <a:p>
            <a:pPr lvl="0" algn="just"/>
            <a:endParaRPr lang="ru-RU" sz="1400" dirty="0"/>
          </a:p>
          <a:p>
            <a:pPr lvl="0" algn="just"/>
            <a:r>
              <a:rPr lang="ru-RU" sz="1400" dirty="0"/>
              <a:t>В журнале подробно и всесторонне освещаются проблемы в области финансово-кредитных отношений, бухгалтерского учета, учетной политике, отчетности и налогообложению хозяйственных операций, аудита банков, организаций и учреждений. В журнале рассматриваются особенности международного бухгалтерского учета и экономического анализа, развития отечественного предпринимательства, содействия повышения устойчивости, эффективности и конкурентоспособности российских и зарубежных компаний среднего и малого бизнеса.</a:t>
            </a:r>
          </a:p>
        </p:txBody>
      </p:sp>
    </p:spTree>
    <p:extLst>
      <p:ext uri="{BB962C8B-B14F-4D97-AF65-F5344CB8AC3E}">
        <p14:creationId xmlns:p14="http://schemas.microsoft.com/office/powerpoint/2010/main" val="753199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4955" y="1365802"/>
            <a:ext cx="538904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Эпомен: медицинские науки : научный журнал; редакционная коллегия : С. В. Усенко (главный редактор) [и др.].   – Москва : Эпомен, 2022. – выходит 1 раз в два мес. – Текст : электронный. – URL: </a:t>
            </a:r>
            <a:r>
              <a:rPr lang="ru-RU" sz="1400" u="sng" dirty="0"/>
              <a:t>https://</a:t>
            </a:r>
            <a:r>
              <a:rPr lang="ru-RU" sz="1400" u="sng" dirty="0" smtClean="0"/>
              <a:t>znanium.com</a:t>
            </a:r>
            <a:r>
              <a:rPr lang="ru-RU" sz="1400" b="1" dirty="0" smtClean="0"/>
              <a:t>. </a:t>
            </a:r>
            <a:r>
              <a:rPr lang="ru-RU" sz="1400" b="1" dirty="0"/>
              <a:t>– Текст : электронный.  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научном журнале публикуются результаты оригинальных исследований, а также актуальные аналитические обзоры, информация о научных мероприятиях и дискуссионные материалы</a:t>
            </a:r>
            <a:r>
              <a:rPr lang="ru-RU" sz="1400" dirty="0" smtClean="0"/>
              <a:t>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Цели издательства: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dirty="0" smtClean="0"/>
              <a:t>1</a:t>
            </a:r>
            <a:r>
              <a:rPr lang="ru-RU" sz="1400" dirty="0"/>
              <a:t>. Cформировать единое пространство обмена знаниями для учёных из разных стран;</a:t>
            </a:r>
            <a:br>
              <a:rPr lang="ru-RU" sz="1400" dirty="0"/>
            </a:br>
            <a:r>
              <a:rPr lang="ru-RU" sz="1400" dirty="0"/>
              <a:t>2. Обеспечить условия для быстрой и удобной публикации результатов исследований;</a:t>
            </a:r>
            <a:br>
              <a:rPr lang="ru-RU" sz="1400" dirty="0"/>
            </a:br>
            <a:r>
              <a:rPr lang="ru-RU" sz="1400" dirty="0"/>
              <a:t>3. Сделать научную деятельность открытой и доступной для всех людей, интересующихся наукой.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8283"/>
            <a:ext cx="3672408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4027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znanium.com/cover/1860/186066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" y="836712"/>
            <a:ext cx="3456024" cy="51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537260" y="1556792"/>
            <a:ext cx="561076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Вопросы современной педиатрии : научно-практический журнал Союза педиатров России; редакционная коллегия : А. А. Баранов (главный редактор) [и др.]. –  Москва, 2021. – выходит 1 раз в два мес.  – URL:</a:t>
            </a:r>
            <a:r>
              <a:rPr lang="ru-RU" sz="1400" u="sng" dirty="0">
                <a:hlinkClick r:id="rId3"/>
              </a:rPr>
              <a:t>https://</a:t>
            </a:r>
            <a:r>
              <a:rPr lang="ru-RU" sz="1400" u="sng" dirty="0" smtClean="0">
                <a:hlinkClick r:id="rId3"/>
              </a:rPr>
              <a:t>znanium.com</a:t>
            </a:r>
            <a:r>
              <a:rPr lang="ru-RU" sz="1400" dirty="0" smtClean="0"/>
              <a:t> </a:t>
            </a:r>
            <a:r>
              <a:rPr lang="ru-RU" sz="1400" b="1" dirty="0"/>
              <a:t>. – Текст : электронный.  – Режим доступа: по подписке</a:t>
            </a:r>
            <a:r>
              <a:rPr lang="ru-RU" sz="1400" b="1" dirty="0" smtClean="0"/>
              <a:t>.</a:t>
            </a:r>
          </a:p>
          <a:p>
            <a:pPr lvl="0" algn="just"/>
            <a:endParaRPr lang="ru-RU" sz="1400" dirty="0"/>
          </a:p>
          <a:p>
            <a:pPr algn="just"/>
            <a:r>
              <a:rPr lang="ru-RU" sz="1400" dirty="0"/>
              <a:t>В журнале публикуются статьи на актуальные темы в области педиатрии. Союз педиатров России делегировал главному редактору и членам редакционного совета журнала право на отбор рукописей, содержание которых представляет практический интерес. Со своей стороны, редакция журнала обязуется обеспечить высокий научный уровень публикуемых материалов, прозрачность редакционной деятельности и следование лучшим практикам научного издания. </a:t>
            </a:r>
          </a:p>
          <a:p>
            <a:pPr algn="just"/>
            <a:r>
              <a:rPr lang="ru-RU" sz="1400" dirty="0"/>
              <a:t>К публикации в журнале приглашаются как отечественные, так и зарубежные ученые и врачи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277832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7351" y="404664"/>
            <a:ext cx="554353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“Лечебное дело</a:t>
            </a:r>
            <a:r>
              <a:rPr lang="ru-RU" sz="1400" b="1" dirty="0" smtClean="0"/>
              <a:t>”: научный журнал. – </a:t>
            </a:r>
            <a:r>
              <a:rPr lang="ru-RU" sz="1400" b="1" dirty="0"/>
              <a:t>Москва </a:t>
            </a:r>
            <a:r>
              <a:rPr lang="ru-RU" sz="1400" b="1" dirty="0" smtClean="0"/>
              <a:t>: Атмосфера, 2026. – выходит 2 раза в год. - </a:t>
            </a:r>
            <a:r>
              <a:rPr lang="ru-RU" sz="1400" b="1" dirty="0"/>
              <a:t>URL: </a:t>
            </a:r>
            <a:r>
              <a:rPr lang="en-US" sz="1400" dirty="0">
                <a:hlinkClick r:id="rId2"/>
              </a:rPr>
              <a:t>https://eivis.ru/browse/udb/12</a:t>
            </a:r>
            <a:r>
              <a:rPr lang="ru-RU" sz="1400" dirty="0"/>
              <a:t> .</a:t>
            </a:r>
            <a:r>
              <a:rPr lang="ru-RU" sz="1400" b="1" dirty="0"/>
              <a:t> 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Научный </a:t>
            </a:r>
            <a:r>
              <a:rPr lang="ru-RU" sz="1400" dirty="0"/>
              <a:t>журнал </a:t>
            </a:r>
            <a:r>
              <a:rPr lang="ru-RU" sz="1400" b="1" dirty="0"/>
              <a:t>“Лечебное дело” </a:t>
            </a:r>
            <a:r>
              <a:rPr lang="ru-RU" sz="1400" dirty="0"/>
              <a:t>является авторитетным изданием, посвященным современным достижениям в области медицины и здравоохранения.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 </a:t>
            </a:r>
            <a:r>
              <a:rPr lang="ru-RU" sz="1400" dirty="0"/>
              <a:t>момента своего основания журнал стремится предоставлять читателям высококачественную информацию о последних научных исследованиях, технологических инновациях и медицинских </a:t>
            </a:r>
            <a:r>
              <a:rPr lang="ru-RU" sz="1400" dirty="0" smtClean="0"/>
              <a:t>открытиях.</a:t>
            </a:r>
          </a:p>
          <a:p>
            <a:pPr algn="just"/>
            <a:r>
              <a:rPr lang="ru-RU" sz="1400" dirty="0" smtClean="0"/>
              <a:t>Читатели </a:t>
            </a:r>
            <a:r>
              <a:rPr lang="ru-RU" sz="1400" dirty="0"/>
              <a:t>“Лечебного дела” получают доступ к современным тенденциям в медицинской науке, что позволяет им быть в курсе последних достижений и использовать новейшие методы в своей практике.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активно поддерживает обмен медицинским опытом и создает платформу для обсуждения вопросов, касающихся здравоохранения и медицинской практики. “Лечебное дело” ориентировано на широкую аудиторию специалистов в области медицины, врачей, исследователей, а также студентов и всех, кто интересуется современными тенденциями и перспективами развития медицинской науки.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Своевременные </a:t>
            </a:r>
            <a:r>
              <a:rPr lang="ru-RU" sz="1400" dirty="0"/>
              <a:t>обзоры, оригинальные исследования и экспертные мнения делают этот журнал неотъемлемым источником информации для всех, кто стремится быть в передовой линии медицинских достижений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8" y="904136"/>
            <a:ext cx="3456000" cy="493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7803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912" y="1554684"/>
            <a:ext cx="53640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«Медицинский совет» </a:t>
            </a:r>
            <a:r>
              <a:rPr lang="ru-RU" sz="1400" b="1" dirty="0" smtClean="0"/>
              <a:t>: журнал</a:t>
            </a:r>
            <a:r>
              <a:rPr lang="ru-RU" sz="1400" b="1" dirty="0"/>
              <a:t>. – Москва : </a:t>
            </a:r>
            <a:r>
              <a:rPr lang="ru-RU" sz="1400" b="1" dirty="0" smtClean="0"/>
              <a:t>2026</a:t>
            </a:r>
            <a:r>
              <a:rPr lang="ru-RU" sz="1400" b="1" dirty="0"/>
              <a:t>. </a:t>
            </a:r>
            <a:r>
              <a:rPr lang="ru-RU" sz="1400" b="1" dirty="0" smtClean="0"/>
              <a:t>- </a:t>
            </a:r>
            <a:r>
              <a:rPr lang="ru-RU" sz="1400" b="1" dirty="0"/>
              <a:t>выходит </a:t>
            </a:r>
            <a:r>
              <a:rPr lang="ru-RU" sz="1400" b="1" dirty="0" smtClean="0"/>
              <a:t>12 </a:t>
            </a:r>
            <a:r>
              <a:rPr lang="ru-RU" sz="1400" b="1" dirty="0"/>
              <a:t>раз в </a:t>
            </a:r>
            <a:r>
              <a:rPr lang="ru-RU" sz="1400" b="1" dirty="0" smtClean="0"/>
              <a:t>год. - </a:t>
            </a:r>
            <a:r>
              <a:rPr lang="ru-RU" sz="1400" b="1" dirty="0"/>
              <a:t>URL: </a:t>
            </a:r>
            <a:r>
              <a:rPr lang="en-US" sz="1400" dirty="0">
                <a:hlinkClick r:id="rId2"/>
              </a:rPr>
              <a:t>https://eivis.ru/browse/udb/12</a:t>
            </a:r>
            <a:r>
              <a:rPr lang="ru-RU" sz="1400" dirty="0"/>
              <a:t> .</a:t>
            </a:r>
            <a:r>
              <a:rPr lang="ru-RU" sz="1400" b="1" dirty="0"/>
              <a:t> 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Рецензируемый </a:t>
            </a:r>
            <a:r>
              <a:rPr lang="ru-RU" sz="1400" dirty="0"/>
              <a:t>журнал </a:t>
            </a:r>
            <a:r>
              <a:rPr lang="ru-RU" sz="1400" b="1" dirty="0"/>
              <a:t>«Медицинский совет»</a:t>
            </a:r>
            <a:r>
              <a:rPr lang="ru-RU" sz="1400" dirty="0"/>
              <a:t> был создан в 2007 году, как политематическое издание для практикующих врачей поликлинического звена. </a:t>
            </a:r>
            <a:endParaRPr lang="ru-RU" sz="1400" dirty="0" smtClean="0"/>
          </a:p>
          <a:p>
            <a:pPr algn="just"/>
            <a:r>
              <a:rPr lang="ru-RU" sz="1400" dirty="0" smtClean="0"/>
              <a:t>Выходил </a:t>
            </a:r>
            <a:r>
              <a:rPr lang="ru-RU" sz="1400" dirty="0"/>
              <a:t>6 раз в год. Конкурентным преимуществом журнала стал его беспрецедентный для медицинских журналов тираж – более 20 000 экз. Такой тираж и наличие у издательства адресной базы лечебных учреждений позволили обеспечить врачей качественной информацией во всех регионах России от Калининграда до Владивостока.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2012 г. </a:t>
            </a:r>
            <a:r>
              <a:rPr lang="ru-RU" sz="1400" b="1" dirty="0"/>
              <a:t>«Медицинский совет»</a:t>
            </a:r>
            <a:r>
              <a:rPr lang="ru-RU" sz="1400" dirty="0"/>
              <a:t> выходил уже 12 раз в год. Начиная с 2012 г. наряду с политематическими номерами журнал стал издаваться и в виде специализированных выпусков к знаковым медицинским мероприятиям. В линейке номеров появились журналы, посвященные Кардиологии, Гастроэнтерологии, Неврологии, Гинекологии и другим темам.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35247" t="7335" r="36625" b="14695"/>
          <a:stretch/>
        </p:blipFill>
        <p:spPr bwMode="auto">
          <a:xfrm>
            <a:off x="124831" y="1052736"/>
            <a:ext cx="3655079" cy="514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2489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5316" y="1268760"/>
            <a:ext cx="542868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Медицинское образование и профессиональное развитие : журнал сообщества медицинских преподавателей / </a:t>
            </a:r>
            <a:r>
              <a:rPr lang="ru-RU" sz="1400" b="1" dirty="0"/>
              <a:t>Гл. ред. З. З. </a:t>
            </a:r>
            <a:r>
              <a:rPr lang="ru-RU" sz="1400" b="1" dirty="0" smtClean="0"/>
              <a:t>Балкизов. </a:t>
            </a:r>
            <a:r>
              <a:rPr lang="ru-RU" sz="1400" b="1" dirty="0"/>
              <a:t>–</a:t>
            </a:r>
            <a:r>
              <a:rPr lang="ru-RU" sz="1400" b="1" dirty="0" smtClean="0"/>
              <a:t> </a:t>
            </a:r>
            <a:r>
              <a:rPr lang="ru-RU" sz="1400" b="1" dirty="0"/>
              <a:t>Москва : ГЭОТАР-Медиа, </a:t>
            </a:r>
            <a:r>
              <a:rPr lang="ru-RU" sz="1400" b="1" dirty="0" smtClean="0"/>
              <a:t>2024. </a:t>
            </a:r>
            <a:r>
              <a:rPr lang="ru-RU" sz="1400" b="1" dirty="0"/>
              <a:t>– выходит </a:t>
            </a:r>
            <a:r>
              <a:rPr lang="ru-RU" sz="1400" b="1" dirty="0" smtClean="0"/>
              <a:t>4 номера </a:t>
            </a:r>
            <a:r>
              <a:rPr lang="ru-RU" sz="1400" b="1" dirty="0"/>
              <a:t>в </a:t>
            </a:r>
            <a:r>
              <a:rPr lang="ru-RU" sz="1400" b="1" dirty="0" smtClean="0"/>
              <a:t>год. </a:t>
            </a:r>
            <a:r>
              <a:rPr lang="en-US" sz="1400" b="1" dirty="0"/>
              <a:t>– URL : </a:t>
            </a:r>
            <a:r>
              <a:rPr lang="en-US" sz="1400" dirty="0">
                <a:hlinkClick r:id="rId2"/>
              </a:rPr>
              <a:t>https://www.studentlibrary.ru</a:t>
            </a:r>
            <a:r>
              <a:rPr lang="en-US" sz="1400" b="1" dirty="0" smtClean="0">
                <a:hlinkClick r:id="rId2"/>
              </a:rPr>
              <a:t>/</a:t>
            </a:r>
            <a:r>
              <a:rPr lang="en-US" sz="1400" b="1" dirty="0" smtClean="0"/>
              <a:t>.</a:t>
            </a:r>
            <a:r>
              <a:rPr lang="ru-RU" sz="1400" b="1" dirty="0" smtClean="0"/>
              <a:t> – </a:t>
            </a:r>
            <a:r>
              <a:rPr lang="ru-RU" sz="1400" b="1" dirty="0"/>
              <a:t>Текст : электронный. – Режим доступа : по подписке.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С 14.12.2015 г. журнал "Медицинское образование и профессиональное развитие" входит в </a:t>
            </a:r>
            <a:r>
              <a:rPr lang="ru-RU" sz="1400" b="1" dirty="0"/>
              <a:t>Перечень ведущих рецензируемых журналов и изданий, которые рекомендованы Высшей аттестационной комиссией (ВАК)</a:t>
            </a:r>
            <a:r>
              <a:rPr lang="ru-RU" sz="1400" dirty="0"/>
              <a:t> при Министерстве науки и высшего образования Российской </a:t>
            </a:r>
            <a:r>
              <a:rPr lang="ru-RU" sz="1400" dirty="0" smtClean="0"/>
              <a:t>Федерации. </a:t>
            </a:r>
            <a:endParaRPr lang="ru-RU" sz="1400" dirty="0"/>
          </a:p>
          <a:p>
            <a:pPr algn="just"/>
            <a:r>
              <a:rPr lang="ru-RU" sz="1400" dirty="0" smtClean="0"/>
              <a:t>Аудитория </a:t>
            </a:r>
            <a:r>
              <a:rPr lang="ru-RU" sz="1400" dirty="0"/>
              <a:t>журнала - ректоры и проректоры медицинских и фармацевтических вузов, учреждений последипломного образования, преподаватели, специалисты учебно-методических отделов, отделов инноваций, деканы и заместители деканов факультетов, деканы медицинских факультетов классических университетов, директора средних специальных учебных заведений, специалисты по профессиональному развитию и кадровому обеспечению региональных и муниципальных органов управления здравоохранением, главные врачи, заместители главных врачей, студенты, ординаторы, аспиранты</a:t>
            </a:r>
            <a:r>
              <a:rPr lang="ru-RU" sz="1400" dirty="0" smtClean="0"/>
              <a:t>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6" t="5908" r="41264" b="5682"/>
          <a:stretch/>
        </p:blipFill>
        <p:spPr bwMode="auto">
          <a:xfrm>
            <a:off x="109534" y="1268760"/>
            <a:ext cx="3607812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91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8342"/>
            <a:ext cx="3802047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09551" y="1988840"/>
            <a:ext cx="52344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«Родина» </a:t>
            </a:r>
            <a:r>
              <a:rPr lang="ru-RU" sz="1400" dirty="0" smtClean="0"/>
              <a:t>полноцветный </a:t>
            </a:r>
            <a:r>
              <a:rPr lang="ru-RU" sz="1400" dirty="0"/>
              <a:t>глянцевый журнал объемом 140 страниц, богато проиллюстрированный фотографиями, архивными документами и другими графическими материалами.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"Родина" адресован профессиональным историкам, преподавателям, студентам и всем читателям, которых не оставляют равнодушными вопросы отечественной и мировой истории.</a:t>
            </a:r>
          </a:p>
          <a:p>
            <a:endParaRPr lang="ru-RU" sz="1400" dirty="0" smtClean="0"/>
          </a:p>
          <a:p>
            <a:r>
              <a:rPr lang="ru-RU" sz="1400" dirty="0" smtClean="0"/>
              <a:t>Авторы </a:t>
            </a:r>
            <a:r>
              <a:rPr lang="ru-RU" sz="1400" dirty="0"/>
              <a:t>"Родины" - известные историки, археологи, писатели, публицисты.</a:t>
            </a:r>
          </a:p>
        </p:txBody>
      </p:sp>
    </p:spTree>
    <p:extLst>
      <p:ext uri="{BB962C8B-B14F-4D97-AF65-F5344CB8AC3E}">
        <p14:creationId xmlns:p14="http://schemas.microsoft.com/office/powerpoint/2010/main" val="30711686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165229"/>
            <a:ext cx="530688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Медицина. Социология. Философия. Прикладные исследования : научный журнал; редакционная коллегия : В. И. Бородин (главный редактор) [и др.]. — Москва : Городец,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6 раз в год. — URL: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book.ru</a:t>
            </a:r>
            <a:r>
              <a:rPr lang="en-US" sz="1400" u="sng" dirty="0" smtClean="0">
                <a:hlinkClick r:id="rId2"/>
              </a:rPr>
              <a:t>/</a:t>
            </a:r>
            <a:r>
              <a:rPr lang="ru-RU" sz="1400" dirty="0" smtClean="0"/>
              <a:t>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  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страницах журнала рассматриваются социальные проблемы российского общества и охраны психического здоровья: вопросы теории и методологии, современные подходы в исследованиях современной медицины, социологии, психологии, анализ современной практики, исследования и прикладные аспекты различных отраслей современной российской науки. Редакционная коллегия постоянно поддерживает научное общение с ведущим научными и высшими учебными заведениями страны, с наиболее интересными разработками читатель сможет ознакомиться в обзорных статьях нашего журнала</a:t>
            </a:r>
            <a:r>
              <a:rPr lang="ru-RU" sz="1400" dirty="0" smtClean="0"/>
              <a:t>. Редакционная </a:t>
            </a:r>
            <a:r>
              <a:rPr lang="ru-RU" sz="1400" dirty="0"/>
              <a:t>политика исходит из того, что журнал должен освещать исследования не только крупных ученых, но и молодых специалистов – аспирантов, соискателей ученых степеней. Особое место занимают публикации результатов кандидатских и докторских диссертаций</a:t>
            </a:r>
            <a:r>
              <a:rPr lang="ru-RU" sz="1400" dirty="0" smtClean="0"/>
              <a:t>. </a:t>
            </a:r>
            <a:endParaRPr lang="ru-RU" sz="1400" dirty="0"/>
          </a:p>
        </p:txBody>
      </p:sp>
      <p:pic>
        <p:nvPicPr>
          <p:cNvPr id="18434" name="Picture 2" descr="Медицина. Социология. Философия. Прикладные исследования. №3-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5" y="1118597"/>
            <a:ext cx="3744416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141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6206" y="1115377"/>
            <a:ext cx="553779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Вопросы питания</a:t>
            </a:r>
            <a:r>
              <a:rPr lang="en-US" sz="1400" b="1" dirty="0" smtClean="0"/>
              <a:t>. </a:t>
            </a:r>
            <a:r>
              <a:rPr lang="en-US" sz="1400" b="1" dirty="0"/>
              <a:t>PROBLEMS OF </a:t>
            </a:r>
            <a:r>
              <a:rPr lang="en-US" sz="1400" b="1" dirty="0" smtClean="0"/>
              <a:t>NUTRITION</a:t>
            </a:r>
            <a:r>
              <a:rPr lang="ru-RU" sz="1400" dirty="0"/>
              <a:t> </a:t>
            </a:r>
            <a:r>
              <a:rPr lang="ru-RU" sz="1400" dirty="0" smtClean="0"/>
              <a:t>:</a:t>
            </a:r>
            <a:r>
              <a:rPr lang="en-US" sz="1400" dirty="0" smtClean="0"/>
              <a:t> </a:t>
            </a:r>
            <a:r>
              <a:rPr lang="ru-RU" sz="1400" b="1" dirty="0"/>
              <a:t>Научно-практический журнал </a:t>
            </a:r>
            <a:r>
              <a:rPr lang="ru-RU" sz="1400" b="1" dirty="0" smtClean="0"/>
              <a:t>/ </a:t>
            </a:r>
            <a:r>
              <a:rPr lang="ru-RU" sz="1400" b="1" dirty="0"/>
              <a:t>Гл. ред. В. А. </a:t>
            </a:r>
            <a:r>
              <a:rPr lang="ru-RU" sz="1400" b="1" dirty="0" smtClean="0"/>
              <a:t>Тутельян. </a:t>
            </a:r>
            <a:r>
              <a:rPr lang="ru-RU" sz="1400" b="1" dirty="0"/>
              <a:t>–</a:t>
            </a:r>
            <a:r>
              <a:rPr lang="ru-RU" sz="1400" b="1" dirty="0" smtClean="0"/>
              <a:t> </a:t>
            </a:r>
            <a:r>
              <a:rPr lang="ru-RU" sz="1400" b="1" dirty="0"/>
              <a:t>Москва : ГЭОТАР-Медиа, </a:t>
            </a:r>
            <a:r>
              <a:rPr lang="ru-RU" sz="1400" b="1" dirty="0" smtClean="0"/>
              <a:t>2021. </a:t>
            </a:r>
            <a:r>
              <a:rPr lang="en-US" sz="1400" b="1" dirty="0"/>
              <a:t>– URL : https://www.studentlibrary.ru/.-</a:t>
            </a:r>
            <a:r>
              <a:rPr lang="ru-RU" sz="1400" b="1" dirty="0"/>
              <a:t>– Текст : электронный. – Режим доступа : по подписке.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Целевая аудитория</a:t>
            </a:r>
            <a:r>
              <a:rPr lang="ru-RU" sz="1400" dirty="0"/>
              <a:t>: диетологи, педиатры, терапевты, гастроэнтерологи, семейные врачи, организаторы здравоохранения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На страницах журнала освещаются основные тенденции развития науки о питании как в нашей стране, так и за рубежом: новые стратегии в лечебном питании, фундаментальные исследования, научное обоснование здорового питания. Основная часть публикаций посвящена научным и прикладным проблемам питания, касающихся прежде всего реализации основных направлений концепции государственной политики в области здорового питания населения России на федеральном и региональном уровнях, оценке рисков в питании населения и взаимосвязи качества жизни и питания. В журнале также находят отражение вопросы безопасности использования в питании населения новых пищевых продуктов, обогащенных биологически активными веществами. </a:t>
            </a:r>
            <a:endParaRPr lang="ru-RU" sz="1400" b="1" dirty="0"/>
          </a:p>
        </p:txBody>
      </p:sp>
      <p:pic>
        <p:nvPicPr>
          <p:cNvPr id="16386" name="Picture 2" descr="Вопросы питания 3/2021. Научно-практический журн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5641"/>
            <a:ext cx="3498702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781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0903" y="1100414"/>
            <a:ext cx="54430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Инфекционные болезни:</a:t>
            </a:r>
            <a:r>
              <a:rPr lang="ru-RU" sz="1400" dirty="0" smtClean="0"/>
              <a:t> </a:t>
            </a:r>
            <a:r>
              <a:rPr lang="ru-RU" sz="1400" b="1" dirty="0"/>
              <a:t>Журнал для непрерывного медицинского образования врачей. </a:t>
            </a:r>
            <a:r>
              <a:rPr lang="ru-RU" sz="1400" b="1" dirty="0" smtClean="0"/>
              <a:t>/ </a:t>
            </a:r>
            <a:r>
              <a:rPr lang="ru-RU" sz="1400" b="1" dirty="0"/>
              <a:t>Гл. ред. Н. Д. </a:t>
            </a:r>
            <a:r>
              <a:rPr lang="ru-RU" sz="1400" b="1" dirty="0" smtClean="0"/>
              <a:t>Ющук. </a:t>
            </a:r>
            <a:r>
              <a:rPr lang="ru-RU" sz="1400" b="1" dirty="0"/>
              <a:t>–</a:t>
            </a:r>
            <a:r>
              <a:rPr lang="ru-RU" sz="1400" b="1" dirty="0" smtClean="0"/>
              <a:t> </a:t>
            </a:r>
            <a:r>
              <a:rPr lang="ru-RU" sz="1400" b="1" dirty="0"/>
              <a:t>Москва : ГЭОТАР-Медиа, </a:t>
            </a:r>
            <a:r>
              <a:rPr lang="ru-RU" sz="1400" b="1" dirty="0" smtClean="0"/>
              <a:t>2021. </a:t>
            </a:r>
            <a:r>
              <a:rPr lang="en-US" sz="1400" b="1" dirty="0"/>
              <a:t>– URL : https://www.studentlibrary.ru/.-</a:t>
            </a:r>
            <a:r>
              <a:rPr lang="ru-RU" sz="1400" b="1" dirty="0"/>
              <a:t>– Текст : электронный. – Режим доступа : по подписке.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Цель журнала</a:t>
            </a:r>
            <a:r>
              <a:rPr lang="ru-RU" sz="1400" dirty="0"/>
              <a:t> - повысить уровень последипломного образования врачей-инфекционистов и качество оказания медицинской помощи населения РФ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призван стать методическим пособием для практикующих врачей, будучи частью программы по непрерывному медицинскому образованию врачей России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При формировании каждого номера проводится отбор наиболее востребованных и внушающих доверие современных материалов, написанных ведущими отечественными и зарубежными авторами</a:t>
            </a:r>
          </a:p>
          <a:p>
            <a:pPr algn="just"/>
            <a:r>
              <a:rPr lang="ru-RU" sz="1400" dirty="0"/>
              <a:t>Важнейшими </a:t>
            </a:r>
            <a:r>
              <a:rPr lang="ru-RU" sz="1400" b="1" dirty="0"/>
              <a:t>задачами</a:t>
            </a:r>
            <a:r>
              <a:rPr lang="ru-RU" sz="1400" dirty="0"/>
              <a:t> журнала являются обобщение научных и практических достижений в области инфекционных болезней, повышение научной и практической квалификации врачей-инфекционистов</a:t>
            </a:r>
            <a:r>
              <a:rPr lang="ru-RU" sz="1400" dirty="0" smtClean="0"/>
              <a:t>.</a:t>
            </a:r>
          </a:p>
        </p:txBody>
      </p:sp>
      <p:pic>
        <p:nvPicPr>
          <p:cNvPr id="17410" name="Picture 2" descr="Инфекционные болезни. Новости, мнения, обучение 1/2021. Журнал для непрерывного медицинского образования врач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0817"/>
            <a:ext cx="3593399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551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5501" y="1628800"/>
            <a:ext cx="552849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Иммунология : Научно-практический рецензируемый журнал </a:t>
            </a:r>
            <a:r>
              <a:rPr lang="ru-RU" sz="1400" dirty="0" smtClean="0"/>
              <a:t>/ </a:t>
            </a:r>
            <a:r>
              <a:rPr lang="ru-RU" sz="1400" b="1" dirty="0"/>
              <a:t>Гл. ред. Р. М. </a:t>
            </a:r>
            <a:r>
              <a:rPr lang="ru-RU" sz="1400" b="1" dirty="0" smtClean="0"/>
              <a:t>Хаитов. </a:t>
            </a:r>
            <a:r>
              <a:rPr lang="ru-RU" sz="1400" b="1" dirty="0"/>
              <a:t>–</a:t>
            </a:r>
            <a:r>
              <a:rPr lang="ru-RU" sz="1400" b="1" dirty="0" smtClean="0"/>
              <a:t> </a:t>
            </a:r>
            <a:r>
              <a:rPr lang="ru-RU" sz="1400" b="1" dirty="0"/>
              <a:t>Москва : ГЭОТАР-Медиа, </a:t>
            </a:r>
            <a:r>
              <a:rPr lang="ru-RU" sz="1400" b="1" dirty="0" smtClean="0"/>
              <a:t>2021. </a:t>
            </a:r>
            <a:r>
              <a:rPr lang="en-US" sz="1400" b="1" dirty="0"/>
              <a:t>– URL : https://www.studentlibrary.ru/.-</a:t>
            </a:r>
            <a:r>
              <a:rPr lang="ru-RU" sz="1400" b="1" dirty="0" smtClean="0"/>
              <a:t>– </a:t>
            </a:r>
            <a:r>
              <a:rPr lang="ru-RU" sz="1400" b="1" dirty="0"/>
              <a:t>Текст : </a:t>
            </a:r>
            <a:r>
              <a:rPr lang="ru-RU" sz="1400" b="1" dirty="0" smtClean="0"/>
              <a:t>электронный. – </a:t>
            </a:r>
            <a:r>
              <a:rPr lang="ru-RU" sz="1400" b="1" dirty="0"/>
              <a:t>Режим доступа 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освещает основные теоретические и практические вопросы общей и прикладной иммунологии и аллергологии, функциональных основ иммунитета, иммуногенетики, молекулярной и клеточной иммунологии, клинической иммунологии и иммунопатологии, экспериментальной и клинической аллергологии, иммуно- и аллергодиагностики, современных методов исследования. В журнале публикуются оригинальные статьи, обзоры, краткие сообщения, рецензии на новые книги, информация о научных съездах и конференциях, о наиболее важных юбилейных и памятных датах.</a:t>
            </a:r>
          </a:p>
        </p:txBody>
      </p:sp>
      <p:pic>
        <p:nvPicPr>
          <p:cNvPr id="18434" name="Picture 2" descr="Иммунология 6/2021. Научно-практический рецензируемый журн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507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8276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528" y="1247139"/>
            <a:ext cx="558047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Кардиология : </a:t>
            </a:r>
            <a:r>
              <a:rPr lang="ru-RU" sz="1400" b="1" dirty="0"/>
              <a:t>Журнал для непрерывного медицинского образования </a:t>
            </a:r>
            <a:r>
              <a:rPr lang="ru-RU" sz="1400" b="1" dirty="0" smtClean="0"/>
              <a:t>врачей</a:t>
            </a:r>
            <a:r>
              <a:rPr lang="ru-RU" sz="1400" b="1" dirty="0"/>
              <a:t> </a:t>
            </a:r>
            <a:r>
              <a:rPr lang="ru-RU" sz="1400" b="1" dirty="0" smtClean="0"/>
              <a:t>/ </a:t>
            </a:r>
            <a:r>
              <a:rPr lang="ru-RU" sz="1400" b="1" dirty="0"/>
              <a:t>Гл. ред. А. Г. </a:t>
            </a:r>
            <a:r>
              <a:rPr lang="ru-RU" sz="1400" b="1" dirty="0" smtClean="0"/>
              <a:t>Обрезан. </a:t>
            </a:r>
            <a:r>
              <a:rPr lang="ru-RU" sz="1400" b="1" dirty="0"/>
              <a:t>–</a:t>
            </a:r>
            <a:r>
              <a:rPr lang="ru-RU" sz="1400" b="1" dirty="0" smtClean="0"/>
              <a:t> </a:t>
            </a:r>
            <a:r>
              <a:rPr lang="ru-RU" sz="1400" b="1" dirty="0"/>
              <a:t>Москва : ГЭОТАР-Медиа, </a:t>
            </a:r>
            <a:r>
              <a:rPr lang="ru-RU" sz="1400" b="1" dirty="0" smtClean="0"/>
              <a:t>2021. </a:t>
            </a:r>
            <a:r>
              <a:rPr lang="ru-RU" sz="1400" b="1" dirty="0"/>
              <a:t>–</a:t>
            </a:r>
            <a:r>
              <a:rPr lang="ru-RU" sz="1400" b="1" dirty="0" smtClean="0"/>
              <a:t> </a:t>
            </a:r>
            <a:r>
              <a:rPr lang="ru-RU" sz="1400" b="1" dirty="0"/>
              <a:t>– URL : </a:t>
            </a:r>
            <a:r>
              <a:rPr lang="en-US" sz="1400" dirty="0">
                <a:hlinkClick r:id="rId2"/>
              </a:rPr>
              <a:t>https://www.studentlibrary.ru/</a:t>
            </a:r>
            <a:r>
              <a:rPr lang="ru-RU" sz="1400" dirty="0">
                <a:hlinkClick r:id="rId2"/>
              </a:rPr>
              <a:t>.-</a:t>
            </a:r>
            <a:r>
              <a:rPr lang="ru-RU" sz="1400" b="1" dirty="0" smtClean="0"/>
              <a:t>. </a:t>
            </a:r>
            <a:r>
              <a:rPr lang="ru-RU" sz="1400" b="1" dirty="0"/>
              <a:t>–</a:t>
            </a:r>
            <a:r>
              <a:rPr lang="ru-RU" sz="1400" b="1" dirty="0" smtClean="0"/>
              <a:t> Режим </a:t>
            </a:r>
            <a:r>
              <a:rPr lang="ru-RU" sz="1400" b="1" dirty="0"/>
              <a:t>доступа 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/>
              <a:t>Журнал основан в 2013 г.</a:t>
            </a:r>
            <a:endParaRPr lang="ru-RU" sz="1400" dirty="0"/>
          </a:p>
          <a:p>
            <a:pPr algn="just"/>
            <a:r>
              <a:rPr lang="ru-RU" sz="1400" dirty="0" smtClean="0"/>
              <a:t>Издание </a:t>
            </a:r>
            <a:r>
              <a:rPr lang="ru-RU" sz="1400" dirty="0"/>
              <a:t>призвано донести до медицинского сообщества современную и актуальную информацию по кардиологии, а также повысить уровень последипломного образования и качество оказания медицинской помощи населению.</a:t>
            </a:r>
          </a:p>
          <a:p>
            <a:pPr algn="just"/>
            <a:r>
              <a:rPr lang="ru-RU" sz="1400" dirty="0"/>
              <a:t>Журнал посвящен теоретическим и практическим вопросам кардиологии. В нем публикуются результаты последних научных достижений, представленные в статьях как российских, так и зарубежных авторов. Кроме научных статей в журнале можно ознакомиться с литературными обзорами, клиническими рекомендациями и задачами (тестовыми вопросами) для врачей, а также анонсами научных событий.</a:t>
            </a:r>
          </a:p>
          <a:p>
            <a:pPr algn="just"/>
            <a:r>
              <a:rPr lang="ru-RU" sz="1400" dirty="0"/>
              <a:t>Журнал адресован врачам-кардиологам, терапевтам, семейным врачам, организаторам здравоохранения, а также врачам смежных специальностей.</a:t>
            </a:r>
          </a:p>
          <a:p>
            <a:pPr algn="just"/>
            <a:endParaRPr lang="ru-RU" sz="1400" dirty="0"/>
          </a:p>
        </p:txBody>
      </p:sp>
      <p:pic>
        <p:nvPicPr>
          <p:cNvPr id="19458" name="Picture 2" descr="Кардиология. Новости. Мнения. Обучение. Журнал для непрерывного медицинского образования врачей 1/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5063"/>
            <a:ext cx="3437402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619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1304" y="1124744"/>
            <a:ext cx="5442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Клиническая и экспериментальная хирургия : журнал </a:t>
            </a:r>
            <a:r>
              <a:rPr lang="ru-RU" sz="1400" b="1" dirty="0"/>
              <a:t>имени академика Б. В. </a:t>
            </a:r>
            <a:r>
              <a:rPr lang="ru-RU" sz="1400" b="1" dirty="0" smtClean="0"/>
              <a:t>Петровского</a:t>
            </a:r>
            <a:r>
              <a:rPr lang="ru-RU" sz="1400" b="1" dirty="0"/>
              <a:t> </a:t>
            </a:r>
            <a:r>
              <a:rPr lang="ru-RU" sz="1400" b="1" dirty="0" smtClean="0"/>
              <a:t>/ </a:t>
            </a:r>
            <a:r>
              <a:rPr lang="ru-RU" sz="1400" b="1" dirty="0"/>
              <a:t>Гл. ред. С. Л. </a:t>
            </a:r>
            <a:r>
              <a:rPr lang="ru-RU" sz="1400" b="1" dirty="0" smtClean="0"/>
              <a:t>Дземешкевич. </a:t>
            </a:r>
            <a:r>
              <a:rPr lang="ru-RU" sz="1400" b="1" dirty="0"/>
              <a:t>–</a:t>
            </a:r>
            <a:r>
              <a:rPr lang="ru-RU" sz="1400" b="1" dirty="0" smtClean="0"/>
              <a:t> </a:t>
            </a:r>
            <a:r>
              <a:rPr lang="ru-RU" sz="1400" b="1" dirty="0"/>
              <a:t>Москва : ГЭОТАР-Медиа, </a:t>
            </a:r>
            <a:r>
              <a:rPr lang="ru-RU" sz="1400" b="1" dirty="0" smtClean="0"/>
              <a:t>2021. </a:t>
            </a:r>
            <a:r>
              <a:rPr lang="ru-RU" sz="1400" b="1" dirty="0"/>
              <a:t>–</a:t>
            </a:r>
            <a:r>
              <a:rPr lang="ru-RU" sz="1400" b="1" dirty="0" smtClean="0"/>
              <a:t> </a:t>
            </a:r>
            <a:r>
              <a:rPr lang="ru-RU" sz="1400" b="1" dirty="0" smtClean="0"/>
              <a:t>URL : </a:t>
            </a:r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://www.studentlibrary.ru</a:t>
            </a:r>
            <a:r>
              <a:rPr lang="en-US" sz="1400" dirty="0" smtClean="0">
                <a:hlinkClick r:id="rId2"/>
              </a:rPr>
              <a:t>/</a:t>
            </a:r>
            <a:r>
              <a:rPr lang="ru-RU" sz="1400" dirty="0" smtClean="0">
                <a:hlinkClick r:id="rId2"/>
              </a:rPr>
              <a:t>.-</a:t>
            </a:r>
            <a:r>
              <a:rPr lang="ru-RU" sz="1400" dirty="0" smtClean="0"/>
              <a:t> </a:t>
            </a:r>
            <a:r>
              <a:rPr lang="ru-RU" sz="1400" b="1" dirty="0" smtClean="0"/>
              <a:t>Текст </a:t>
            </a:r>
            <a:r>
              <a:rPr lang="ru-RU" sz="1400" b="1" dirty="0"/>
              <a:t>: </a:t>
            </a:r>
            <a:r>
              <a:rPr lang="ru-RU" sz="1400" b="1" dirty="0" smtClean="0"/>
              <a:t>электронный</a:t>
            </a:r>
            <a:r>
              <a:rPr lang="ru-RU" sz="1400" b="1" dirty="0" smtClean="0"/>
              <a:t>. </a:t>
            </a:r>
            <a:r>
              <a:rPr lang="ru-RU" sz="1400" b="1" dirty="0" smtClean="0"/>
              <a:t>– </a:t>
            </a:r>
            <a:r>
              <a:rPr lang="ru-RU" sz="1400" b="1" dirty="0"/>
              <a:t>Режим доступа 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М</a:t>
            </a:r>
            <a:r>
              <a:rPr lang="ru-RU" sz="1400" dirty="0" smtClean="0"/>
              <a:t>ногопрофильный </a:t>
            </a:r>
            <a:r>
              <a:rPr lang="ru-RU" sz="1400" dirty="0"/>
              <a:t>хирургический журнал, призванный объединить все хирургические специальности в единое интеллектуальное пространство с современными системами коммуникации и интеграции. 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журнале публикуются редакционные и оригинальные статьи, сообщения из практики и аналитические обзоры с оценкой новых медицинских технологий. Такой масштаб публикаций позволит, с одной сторо­ны, определять наиболее актуальные проблемы и вопросы в повседневной хирургической практике, а с другой стороны, получить отзывы о результатах использования уже внедренных в практическое здраво­охранение технологий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журнале представлены рубрики, посвященные образовательным, нравственно-этическим и юридическим аспектам хирургии.</a:t>
            </a:r>
          </a:p>
          <a:p>
            <a:pPr algn="just"/>
            <a:endParaRPr lang="ru-RU" sz="1400" dirty="0"/>
          </a:p>
        </p:txBody>
      </p:sp>
      <p:pic>
        <p:nvPicPr>
          <p:cNvPr id="20482" name="Picture 2" descr="Клиническая и экспериментальная хирургия 4/2021. Журнал имени Академика Б.В. Петровско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593800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688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68460" y="1521400"/>
            <a:ext cx="53755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dirty="0" smtClean="0"/>
              <a:t>Журнал</a:t>
            </a:r>
            <a:r>
              <a:rPr lang="ru-RU" sz="1350" b="1" dirty="0" smtClean="0"/>
              <a:t> «Турист» </a:t>
            </a:r>
            <a:r>
              <a:rPr lang="ru-RU" sz="1350" dirty="0"/>
              <a:t>( издаётся с 1929 г.) старался охватить всю гамму туристских проблем – и «плановые» (коммерческие) походы и экскурсии, и работа «туристических» организаций и баз, и краеведение, и спортивные путешествия</a:t>
            </a:r>
            <a:r>
              <a:rPr lang="ru-RU" sz="1350" dirty="0" smtClean="0"/>
              <a:t>.</a:t>
            </a:r>
          </a:p>
          <a:p>
            <a:pPr algn="just"/>
            <a:endParaRPr lang="ru-RU" sz="1350" dirty="0"/>
          </a:p>
          <a:p>
            <a:pPr algn="just"/>
            <a:r>
              <a:rPr lang="ru-RU" sz="1350" dirty="0" smtClean="0"/>
              <a:t>В </a:t>
            </a:r>
            <a:r>
              <a:rPr lang="ru-RU" sz="1350" dirty="0"/>
              <a:t>настоящее время журнал опирается в своей деятельности на широкий круг туристов и альпинистов, работников турагентств и туроператоров, ученых, литераторов, фотографов, художников. </a:t>
            </a:r>
            <a:endParaRPr lang="ru-RU" sz="1350" dirty="0" smtClean="0"/>
          </a:p>
          <a:p>
            <a:pPr algn="just"/>
            <a:endParaRPr lang="ru-RU" sz="1350" dirty="0"/>
          </a:p>
          <a:p>
            <a:pPr algn="just"/>
            <a:r>
              <a:rPr lang="ru-RU" sz="1350" dirty="0" smtClean="0"/>
              <a:t>Журнал </a:t>
            </a:r>
            <a:r>
              <a:rPr lang="ru-RU" sz="1350" dirty="0"/>
              <a:t>«Турист» знакомит читателей с путешествиями по нашей стране и за рубежом, с альпинистскими восхождениями, с результатами чемпионатов по туризму и альпинизму России и СНГ, рассказывает об экстремальных путешествиях, о кинофестивале «Вертикаль» (фильмы обо всех видах туризма, об альпинизме и скалолазании, приключениях, природе), о фестивалях туристской и авторской песни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" y="980728"/>
            <a:ext cx="3676834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9098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65921" y="1556792"/>
            <a:ext cx="537807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prstClr val="black"/>
                </a:solidFill>
              </a:rPr>
              <a:t>Журнал </a:t>
            </a:r>
            <a:r>
              <a:rPr lang="ru-RU" sz="1400" b="1" dirty="0" smtClean="0">
                <a:solidFill>
                  <a:prstClr val="black"/>
                </a:solidFill>
              </a:rPr>
              <a:t>«Гостиничное дело» </a:t>
            </a:r>
            <a:r>
              <a:rPr lang="ru-RU" sz="1400" dirty="0">
                <a:solidFill>
                  <a:prstClr val="black"/>
                </a:solidFill>
              </a:rPr>
              <a:t>предназначен для профессионалов сферы индустрии гостеприимства: администраторов, топ-менеджеров, маркетологов и других специалистов гостиничного дела, а также инвесторов и девелоперов. </a:t>
            </a:r>
          </a:p>
          <a:p>
            <a:pPr lvl="0" algn="just"/>
            <a:endParaRPr lang="ru-RU" sz="1400" dirty="0">
              <a:solidFill>
                <a:prstClr val="black"/>
              </a:solidFill>
            </a:endParaRPr>
          </a:p>
          <a:p>
            <a:pPr lvl="0" algn="just"/>
            <a:r>
              <a:rPr lang="ru-RU" sz="1400" dirty="0">
                <a:solidFill>
                  <a:prstClr val="black"/>
                </a:solidFill>
              </a:rPr>
              <a:t>В тематических планах журнала: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управление отелем и рестораном в отеле; маркетинг гостиничных услуг.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Новое оборудование и IT-технологии.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Мебель и аксессуары.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Работа служебных подразделений: регламентация и контроль. Подбор, подготовка и проверка кадров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Обеспечение безопасности гостей и имущества.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Охрана труда, пожарная безопасность в отеле.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Дизайн и интерьер: лучшие идеи.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 Новые открытия и другие темы, сформированные в том числе и по просьбе читателей из различных регионов нашей страны.</a:t>
            </a:r>
          </a:p>
        </p:txBody>
      </p:sp>
      <p:pic>
        <p:nvPicPr>
          <p:cNvPr id="18434" name="Picture 2" descr="Гостиничное де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5"/>
            <a:ext cx="3671999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4230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528" y="1124744"/>
            <a:ext cx="558047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Сервис в России и за рубежом : сетевой научный журнал; редакционная коллегия : О. Е. Афанасьев (главный редактор) [и др.].  – Москва, </a:t>
            </a:r>
            <a:r>
              <a:rPr lang="ru-RU" sz="1400" b="1" dirty="0" smtClean="0"/>
              <a:t>2024. </a:t>
            </a:r>
            <a:r>
              <a:rPr lang="ru-RU" sz="1400" b="1" dirty="0"/>
              <a:t>– выходит 5 раз в год. – URL: </a:t>
            </a:r>
            <a:r>
              <a:rPr lang="ru-RU" sz="1400" u="sng" dirty="0">
                <a:hlinkClick r:id="rId2"/>
              </a:rPr>
              <a:t>https://</a:t>
            </a:r>
            <a:r>
              <a:rPr lang="ru-RU" sz="1400" u="sng" dirty="0" smtClean="0">
                <a:hlinkClick r:id="rId2"/>
              </a:rPr>
              <a:t>znanium.com</a:t>
            </a:r>
            <a:r>
              <a:rPr lang="ru-RU" sz="1400" u="sng" dirty="0"/>
              <a:t> </a:t>
            </a:r>
            <a:r>
              <a:rPr lang="ru-RU" sz="1400" dirty="0" smtClean="0"/>
              <a:t> </a:t>
            </a:r>
            <a:r>
              <a:rPr lang="ru-RU" sz="1400" b="1" dirty="0"/>
              <a:t>.  – Текст : электронный.  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Основная </a:t>
            </a:r>
            <a:r>
              <a:rPr lang="ru-RU" sz="1400" dirty="0"/>
              <a:t>цель сетевого рецензируемого научного журнала "</a:t>
            </a:r>
            <a:r>
              <a:rPr lang="ru-RU" sz="1400" b="1" dirty="0"/>
              <a:t>СЕРВИС В РОССИИ И ЗА РУБЕЖОМ</a:t>
            </a:r>
            <a:r>
              <a:rPr lang="ru-RU" sz="1400" dirty="0"/>
              <a:t>" – рассмотрение теоретических проблем и формирование методологических подходов, обобщение передового опыта в сфере сервиса туризма и гостеприимства, и смежных с ними отраслей. Журнал включает научные обзоры, мнения специалистов, полемику. Отдельные выпуски журнала носят тематический характер и посвящены актуальным проблемам гуманитарных наук, экономики, техники и информационных технологий в преломлении к сфере сервиса. На страницах журнала находят отображение самые актуальные проблемы и обсуждаются дискуссионные вопросы дальнейшего развития данной сферы жизнедеятельности человека и общества. Важной особенностью журнала является его ориентированность не только на научную аудиторию, но и на практиков сферы сервиса и туризма</a:t>
            </a:r>
          </a:p>
        </p:txBody>
      </p:sp>
      <p:pic>
        <p:nvPicPr>
          <p:cNvPr id="5" name="Рисунок 4" descr="https://sciup.org/read/140307969/lw/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456024" cy="514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2679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1227839"/>
            <a:ext cx="55081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Современные проблемы сервиса и туризма : научно-практический журнал; редакционная коллегия : О. Е. Афанасьев (главный редактор) [и др.]. –</a:t>
            </a:r>
            <a:r>
              <a:rPr lang="ru-RU" sz="1400" b="1" dirty="0" smtClean="0"/>
              <a:t> </a:t>
            </a:r>
            <a:r>
              <a:rPr lang="ru-RU" sz="1400" b="1" dirty="0"/>
              <a:t>Москва : Российский государственный университет туризма и сервиса, </a:t>
            </a:r>
            <a:r>
              <a:rPr lang="ru-RU" sz="1400" b="1" dirty="0" smtClean="0"/>
              <a:t>2024. </a:t>
            </a:r>
            <a:r>
              <a:rPr lang="ru-RU" sz="1400" b="1" dirty="0"/>
              <a:t>– выходит 4 раза в год. –</a:t>
            </a:r>
            <a:r>
              <a:rPr lang="ru-RU" sz="1400" b="1" dirty="0" smtClean="0"/>
              <a:t> </a:t>
            </a:r>
            <a:r>
              <a:rPr lang="ru-RU" sz="1400" b="1" dirty="0"/>
              <a:t>URL: </a:t>
            </a:r>
            <a:r>
              <a:rPr lang="ru-RU" sz="1400" u="sng" dirty="0">
                <a:hlinkClick r:id="rId2"/>
              </a:rPr>
              <a:t>https://</a:t>
            </a:r>
            <a:r>
              <a:rPr lang="ru-RU" sz="1400" u="sng" dirty="0" smtClean="0">
                <a:hlinkClick r:id="rId2"/>
              </a:rPr>
              <a:t>znanium.com</a:t>
            </a:r>
            <a:r>
              <a:rPr lang="ru-RU" sz="1400" u="sng" dirty="0"/>
              <a:t> </a:t>
            </a:r>
            <a:r>
              <a:rPr lang="ru-RU" sz="1400" dirty="0" smtClean="0"/>
              <a:t> </a:t>
            </a:r>
            <a:r>
              <a:rPr lang="ru-RU" sz="1400" b="1" dirty="0"/>
              <a:t>. – Текст : электронный.  – Режим доступа: по подписке</a:t>
            </a:r>
            <a:r>
              <a:rPr lang="ru-RU" sz="1400" b="1" dirty="0" smtClean="0"/>
              <a:t>.</a:t>
            </a:r>
          </a:p>
          <a:p>
            <a:pPr lvl="0" algn="just"/>
            <a:endParaRPr lang="ru-RU" sz="1400" dirty="0"/>
          </a:p>
          <a:p>
            <a:pPr lvl="0" algn="just"/>
            <a:r>
              <a:rPr lang="ru-RU" sz="1300" dirty="0"/>
              <a:t>На страницах рецензируемого международного научно-практического журнала "</a:t>
            </a:r>
            <a:r>
              <a:rPr lang="ru-RU" sz="1300" b="1" dirty="0"/>
              <a:t>СОВРЕМЕННЫЕ ПРОБЛЕМЫ СЕРВИСА И ТУРИЗМА</a:t>
            </a:r>
            <a:r>
              <a:rPr lang="ru-RU" sz="1300" dirty="0"/>
              <a:t>" рассматриваются тенденции, стратегии, методики, передовой опыт в сфере сервиса и туризма России и мира. Цель научного издания - формирование методологических подходов стратегического управления в сфере туризма, изучение географии сферы туризма и гостеприимства в России и в мире, обобщение передового опыта функционирования и стандартов развития сервиса сферы туризма и гостеприимства, изучение влияния туризма на сохранение культурно-исторического наследия. На страницах журнала рассматривается проблематика географии туристских ресурсов регионов, туристско-рекреационных комплексов, кластеров, индустрии гостеприимства, аспекты развития достопримечательностей, объектов историко-культурного наследия, географии туризма и гостеприимства. </a:t>
            </a:r>
          </a:p>
        </p:txBody>
      </p:sp>
      <p:pic>
        <p:nvPicPr>
          <p:cNvPr id="4" name="Рисунок 3" descr="https://sciup.org/read/140309800/lw/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528392" cy="514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45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2" y="1052736"/>
            <a:ext cx="3796283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90104" y="1916832"/>
            <a:ext cx="52538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«Военно-исторический журнал» </a:t>
            </a:r>
            <a:r>
              <a:rPr lang="ru-RU" sz="1400" dirty="0"/>
              <a:t>Министерства обороны Российской Федерации освещает актуальные проблемы отечественной и зарубежной военной истории, военную политику Российского государства на всех этапах его становления и развития, проблемы военного строительства, исторический опыт обеспечения национальной безопасности, историю развития военной науки и техники, деятельность выдающихся русских и советских полководцев и флотоводцев.</a:t>
            </a:r>
          </a:p>
        </p:txBody>
      </p:sp>
    </p:spTree>
    <p:extLst>
      <p:ext uri="{BB962C8B-B14F-4D97-AF65-F5344CB8AC3E}">
        <p14:creationId xmlns:p14="http://schemas.microsoft.com/office/powerpoint/2010/main" val="21956605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3176"/>
            <a:ext cx="3571841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74587" y="1150640"/>
            <a:ext cx="546941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Управление персоналом и интеллектуальными ресурсами в России : научно-практический журнал; редакционная коллегия : В. М. Свистунов  (главный редактор) [и др.]. – Москва, </a:t>
            </a:r>
            <a:r>
              <a:rPr lang="ru-RU" sz="1400" b="1" dirty="0" smtClean="0"/>
              <a:t>2025. </a:t>
            </a:r>
            <a:r>
              <a:rPr lang="ru-RU" sz="1400" b="1" dirty="0"/>
              <a:t>– выходит 6 раз в год. – URL: </a:t>
            </a:r>
            <a:r>
              <a:rPr lang="ru-RU" sz="1400" u="sng" dirty="0">
                <a:hlinkClick r:id="rId3"/>
              </a:rPr>
              <a:t>https://</a:t>
            </a:r>
            <a:r>
              <a:rPr lang="ru-RU" sz="1400" u="sng" dirty="0" smtClean="0">
                <a:hlinkClick r:id="rId3"/>
              </a:rPr>
              <a:t>znanium.com</a:t>
            </a:r>
            <a:r>
              <a:rPr lang="ru-RU" sz="1400" u="sng" dirty="0" smtClean="0"/>
              <a:t> </a:t>
            </a:r>
            <a:r>
              <a:rPr lang="ru-RU" sz="1400" dirty="0" smtClean="0"/>
              <a:t>.  </a:t>
            </a:r>
            <a:r>
              <a:rPr lang="ru-RU" sz="1400" b="1" dirty="0"/>
              <a:t>– Текст : электронный</a:t>
            </a:r>
            <a:r>
              <a:rPr lang="ru-RU" sz="1400" b="1" dirty="0" smtClean="0"/>
              <a:t>. </a:t>
            </a:r>
            <a:r>
              <a:rPr lang="ru-RU" sz="1400" b="1" dirty="0"/>
              <a:t>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300" dirty="0" smtClean="0"/>
              <a:t>В </a:t>
            </a:r>
            <a:r>
              <a:rPr lang="ru-RU" sz="1300" dirty="0"/>
              <a:t>отличие от существующих журналов, тематически сфокусированных в области управления персоналом и интеллектуальными ресурсами, концептуальной основой нашего журнала является рассмотрение проблем, относящихся к управлению деятельностью человека на протяжении всей его трудовой жизни - от старшего класса школы до ухода на пенсию. Тематика журнала обращена к старшеклассникам учреждений общего и учащимся среднего специального образования, их учителям и родителям; к студентам, обучающимся на разных ступенях высшего образования - специалистам, бакалавриантам и магистрантам, аспирантам и докторантам вузов, профессорско-преподавательскому составу, ученым, исследователям, экспертному сообществу; к выпускникам - молодым специалистам; к руководителям и специалистам организаций реального сектора экономики; к руководителям и специалистам государственных и муниципальных учреждений; ко всем, кто влияет на формирование и управление самым ценным достоянием нашей страны - кадровым потенциалом и интеллектуальным капиталом.</a:t>
            </a:r>
          </a:p>
        </p:txBody>
      </p:sp>
    </p:spTree>
    <p:extLst>
      <p:ext uri="{BB962C8B-B14F-4D97-AF65-F5344CB8AC3E}">
        <p14:creationId xmlns:p14="http://schemas.microsoft.com/office/powerpoint/2010/main" val="21937410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5318" y="1628800"/>
            <a:ext cx="54119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Музыкальное искусство и образование : научный журнал; редакционная коллегия : Е. В. Николаева (главный редактор) [и др.]. –  Москва, </a:t>
            </a:r>
            <a:r>
              <a:rPr lang="ru-RU" sz="1400" b="1" dirty="0" smtClean="0"/>
              <a:t>2024. </a:t>
            </a:r>
            <a:r>
              <a:rPr lang="ru-RU" sz="1400" b="1" dirty="0"/>
              <a:t>– выходит 4 раза в год. - URL: </a:t>
            </a:r>
            <a:r>
              <a:rPr lang="ru-RU" sz="1400" u="sng" dirty="0">
                <a:hlinkClick r:id="rId2"/>
              </a:rPr>
              <a:t>https://</a:t>
            </a:r>
            <a:r>
              <a:rPr lang="ru-RU" sz="1400" u="sng" dirty="0" smtClean="0">
                <a:hlinkClick r:id="rId2"/>
              </a:rPr>
              <a:t>znanium.com</a:t>
            </a:r>
            <a:r>
              <a:rPr lang="ru-RU" sz="1400" u="sng" dirty="0"/>
              <a:t> </a:t>
            </a:r>
            <a:r>
              <a:rPr lang="ru-RU" sz="1400" dirty="0" smtClean="0"/>
              <a:t> </a:t>
            </a:r>
            <a:r>
              <a:rPr lang="ru-RU" sz="1400" b="1" dirty="0"/>
              <a:t>. – Текст : электронный.  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</a:t>
            </a:r>
            <a:r>
              <a:rPr lang="ru-RU" sz="1400" dirty="0"/>
              <a:t> </a:t>
            </a:r>
            <a:r>
              <a:rPr lang="ru-RU" sz="1400" b="1" dirty="0"/>
              <a:t>«Музыкальное искусство и образование» </a:t>
            </a:r>
            <a:r>
              <a:rPr lang="ru-RU" sz="1400" b="1" dirty="0" smtClean="0"/>
              <a:t>–</a:t>
            </a:r>
            <a:r>
              <a:rPr lang="ru-RU" sz="1400" dirty="0" smtClean="0"/>
              <a:t>международное </a:t>
            </a:r>
            <a:r>
              <a:rPr lang="ru-RU" sz="1400" dirty="0"/>
              <a:t>научное издание,  специализируется на всестороннем и объективном освещении содержания и результатов исследований в сфере общего, дополнительного и профессионального музыкального образования</a:t>
            </a:r>
            <a:r>
              <a:rPr lang="ru-RU" sz="1400" dirty="0" smtClean="0"/>
              <a:t>.  </a:t>
            </a:r>
          </a:p>
          <a:p>
            <a:pPr algn="just"/>
            <a:r>
              <a:rPr lang="ru-RU" sz="1400" dirty="0" smtClean="0"/>
              <a:t>Тематика </a:t>
            </a:r>
            <a:r>
              <a:rPr lang="ru-RU" sz="1400" dirty="0"/>
              <a:t>журнала – установление взаимосвязи между музыкальным искусством и педагогикой музыкального образования в области психологии музыкального образования, музыковедения, музыкального исполнительства, истории, теории и методики музыкального образования.</a:t>
            </a:r>
          </a:p>
        </p:txBody>
      </p:sp>
      <p:pic>
        <p:nvPicPr>
          <p:cNvPr id="20482" name="Picture 2" descr="https://znanium.ru/cover/2194/21944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4647"/>
            <a:ext cx="3624567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9019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62677" y="1039984"/>
            <a:ext cx="518130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Критико-публицистический журнал </a:t>
            </a:r>
            <a:r>
              <a:rPr lang="ru-RU" sz="1400" b="1" dirty="0"/>
              <a:t>«Музыкальная жизнь» </a:t>
            </a:r>
            <a:r>
              <a:rPr lang="ru-RU" sz="1400" dirty="0"/>
              <a:t>основан в декабре 1957 года.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Это </a:t>
            </a:r>
            <a:r>
              <a:rPr lang="ru-RU" sz="1400" dirty="0"/>
              <a:t>старейшее авторитетное отечественное периодическое издание о музыке и музыкантах, освещающее текущие события музыкальной жизни в России и в мире.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фокусе внимания журнала – актуальные вопросы исполнительства и музыкальной педагогики, истории музыки и разных жанров музыкально-сценического искусства, фестивали и исполнительские конкурсы.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Публикации </a:t>
            </a:r>
            <a:r>
              <a:rPr lang="ru-RU" sz="1400" dirty="0"/>
              <a:t>журнала позволяют осуществлять мониторинг образовательной деятельности музыкальных учебных заведений, поднимают вопросы культурной политики в регионах, освещают события музыкальной жизни государств-участников СНГ.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Благодаря </a:t>
            </a:r>
            <a:r>
              <a:rPr lang="ru-RU" sz="1400" dirty="0"/>
              <a:t>подобной редакторской стратегии создается единое культурное пространство, задаются ценностные ориентиры, столь необходимые для формирования объективных и неангажированных критериев оценки тенденций современной музыкальной жизни.</a:t>
            </a:r>
          </a:p>
        </p:txBody>
      </p:sp>
      <p:pic>
        <p:nvPicPr>
          <p:cNvPr id="29700" name="Picture 4" descr="Музыкальная жизнь № 7-8, 202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6720"/>
            <a:ext cx="3855173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4993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28038" y="1844824"/>
            <a:ext cx="558049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</a:t>
            </a:r>
            <a:r>
              <a:rPr lang="en-US" sz="1400" b="1" dirty="0" smtClean="0"/>
              <a:t>it expert</a:t>
            </a:r>
            <a:r>
              <a:rPr lang="ru-RU" sz="1400" b="1" dirty="0"/>
              <a:t> </a:t>
            </a:r>
            <a:r>
              <a:rPr lang="ru-RU" sz="1400" b="1" dirty="0" smtClean="0"/>
              <a:t>(ИТ – Инфраструктура бизнеса)» </a:t>
            </a:r>
            <a:r>
              <a:rPr lang="ru-RU" sz="1400" dirty="0" smtClean="0"/>
              <a:t>- издание </a:t>
            </a:r>
            <a:r>
              <a:rPr lang="ru-RU" sz="1400" dirty="0"/>
              <a:t>активных пользователей ИТ.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Справочник </a:t>
            </a:r>
            <a:r>
              <a:rPr lang="ru-RU" sz="1400" dirty="0"/>
              <a:t>по выбору устройств и программного обеспечения для различных задач как в бизнесе, так и повседневной жизни.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Руководство </a:t>
            </a:r>
            <a:r>
              <a:rPr lang="ru-RU" sz="1400" dirty="0"/>
              <a:t>пользователя по самостоятельной настройке и применению современных технологий в офисе и дома. Обзоры и тесты оборудования и ПО, ответы на вопросы и подробные и простые инструкции.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для тех, кто активно использует современные технологии в повседневной деятельности. Просто о сложном!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456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3765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504" y="1556792"/>
            <a:ext cx="55804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«</a:t>
            </a:r>
            <a:r>
              <a:rPr lang="en-US" sz="1400" b="1" dirty="0" smtClean="0"/>
              <a:t>IT – Manager  </a:t>
            </a:r>
            <a:r>
              <a:rPr lang="ru-RU" sz="1400" b="1" dirty="0" smtClean="0"/>
              <a:t>(Администратор информационных технологий)»</a:t>
            </a:r>
            <a:r>
              <a:rPr lang="en-US" sz="1400" b="1" dirty="0" smtClean="0"/>
              <a:t> </a:t>
            </a:r>
            <a:endParaRPr lang="ru-RU" sz="1400" b="1" dirty="0" smtClean="0"/>
          </a:p>
          <a:p>
            <a:endParaRPr lang="en-US" sz="1400" b="1" dirty="0" smtClean="0"/>
          </a:p>
          <a:p>
            <a:pPr algn="just"/>
            <a:r>
              <a:rPr lang="ru-RU" sz="1400" dirty="0" smtClean="0"/>
              <a:t>Бизнес-издание </a:t>
            </a:r>
            <a:r>
              <a:rPr lang="ru-RU" sz="1400" dirty="0"/>
              <a:t>в сфере управления и решения технических задач с использованием информационных технологий.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Активный </a:t>
            </a:r>
            <a:r>
              <a:rPr lang="ru-RU" sz="1400" dirty="0"/>
              <a:t>диалог между корпоративными потребителями и поставщиками ИТ решений.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Развитие </a:t>
            </a:r>
            <a:r>
              <a:rPr lang="ru-RU" sz="1400" dirty="0"/>
              <a:t>и трансформация бизнеса и государственного сектора в эпоху развития цифровой экономики. Цифровая трансформация бизнеса!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ориентирован на директоров по информационным технологиям, развитию, логистике, продажам, маркетингу, финансам, других линейных менеджеров крупных и средних компаний всех отраслей.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4"/>
            <a:ext cx="3456000" cy="458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5569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3442909" cy="47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0414" y="1556792"/>
            <a:ext cx="55935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Information Security/ Информационная безопасность </a:t>
            </a:r>
            <a:r>
              <a:rPr lang="ru-RU" sz="1400" b="1" dirty="0" smtClean="0"/>
              <a:t>: журнал. -  Москва : 2026. </a:t>
            </a:r>
            <a:r>
              <a:rPr lang="ru-RU" sz="1400" b="1" dirty="0"/>
              <a:t>– выходит 6</a:t>
            </a:r>
            <a:r>
              <a:rPr lang="ru-RU" sz="1400" b="1" dirty="0" smtClean="0"/>
              <a:t>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3"/>
              </a:rPr>
              <a:t>https://eivis.ru/browse/udb/12</a:t>
            </a:r>
            <a:r>
              <a:rPr lang="ru-RU" sz="1400" dirty="0" smtClean="0"/>
              <a:t>. 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/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Журнал </a:t>
            </a:r>
            <a:r>
              <a:rPr lang="ru-RU" sz="1400" b="1" dirty="0"/>
              <a:t>«Information Security/ Информационная безопасность</a:t>
            </a:r>
            <a:r>
              <a:rPr lang="ru-RU" sz="1400" dirty="0"/>
              <a:t>»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Рубрики журнала охватывают: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Системы </a:t>
            </a:r>
            <a:r>
              <a:rPr lang="ru-RU" sz="1400" dirty="0"/>
              <a:t>защиты информации в компьютерных системах,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объектовое </a:t>
            </a:r>
            <a:r>
              <a:rPr lang="ru-RU" sz="1400" dirty="0"/>
              <a:t>обеспечение информационной безопасности,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специальные </a:t>
            </a:r>
            <a:r>
              <a:rPr lang="ru-RU" sz="1400" dirty="0"/>
              <a:t>технологии и средства информационной защиты и анализа </a:t>
            </a:r>
            <a:r>
              <a:rPr lang="ru-RU" sz="1400" dirty="0" smtClean="0"/>
              <a:t>информации.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150868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4" y="836711"/>
            <a:ext cx="3632118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4692" y="1772816"/>
            <a:ext cx="53975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Системный </a:t>
            </a:r>
            <a:r>
              <a:rPr lang="ru-RU" sz="1400" b="1" dirty="0" smtClean="0"/>
              <a:t>администратор </a:t>
            </a:r>
            <a:r>
              <a:rPr lang="ru-RU" sz="1400" b="1" dirty="0"/>
              <a:t>: журнал. -  Москва : ООО </a:t>
            </a:r>
            <a:r>
              <a:rPr lang="ru-RU" sz="1400" b="1" dirty="0" smtClean="0"/>
              <a:t>«Синдикат 13», 2026. </a:t>
            </a:r>
            <a:r>
              <a:rPr lang="ru-RU" sz="1400" b="1" dirty="0"/>
              <a:t>– выходит </a:t>
            </a:r>
            <a:r>
              <a:rPr lang="ru-RU" sz="1400" b="1" dirty="0" smtClean="0"/>
              <a:t>12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3"/>
              </a:rPr>
              <a:t>https://eivis.ru/browse/udb/12</a:t>
            </a:r>
            <a:r>
              <a:rPr lang="ru-RU" sz="1400" dirty="0" smtClean="0"/>
              <a:t>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«Системный администратор» — специализированное издание для системных администраторов и специалистов ИТ-отрасли, цель которого – предоставление максимально полной и объективной информации о решениях, продуктах и технологиях современной ИТ-отрасли.</a:t>
            </a:r>
          </a:p>
        </p:txBody>
      </p:sp>
    </p:spTree>
    <p:extLst>
      <p:ext uri="{BB962C8B-B14F-4D97-AF65-F5344CB8AC3E}">
        <p14:creationId xmlns:p14="http://schemas.microsoft.com/office/powerpoint/2010/main" val="35890591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6" y="908720"/>
            <a:ext cx="3640796" cy="506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1562837"/>
            <a:ext cx="53640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Журнал «Технологии искусственного интеллекта</a:t>
            </a:r>
            <a:r>
              <a:rPr lang="ru-RU" sz="1400" dirty="0" smtClean="0"/>
              <a:t>» выходит 12 раз в год. </a:t>
            </a:r>
          </a:p>
          <a:p>
            <a:pPr algn="just"/>
            <a:r>
              <a:rPr lang="ru-RU" sz="1400" dirty="0" smtClean="0"/>
              <a:t>Журнал посвящен </a:t>
            </a:r>
            <a:r>
              <a:rPr lang="ru-RU" sz="1400" dirty="0"/>
              <a:t>современным достижениям и исследованиям в области информационных технологий и искусственного интеллекта. </a:t>
            </a:r>
            <a:endParaRPr lang="ru-RU" sz="1400" dirty="0" smtClean="0"/>
          </a:p>
          <a:p>
            <a:pPr algn="just"/>
            <a:r>
              <a:rPr lang="ru-RU" sz="1400" dirty="0" smtClean="0"/>
              <a:t>Является платформой</a:t>
            </a:r>
            <a:r>
              <a:rPr lang="ru-RU" sz="1400" dirty="0"/>
              <a:t>, посвященной </a:t>
            </a:r>
            <a:r>
              <a:rPr lang="ru-RU" sz="1400" dirty="0" smtClean="0"/>
              <a:t>публикациям по исследованиям </a:t>
            </a:r>
            <a:r>
              <a:rPr lang="ru-RU" sz="1400" dirty="0"/>
              <a:t>и </a:t>
            </a:r>
            <a:r>
              <a:rPr lang="ru-RU" sz="1400" dirty="0" smtClean="0"/>
              <a:t>обзорам </a:t>
            </a:r>
            <a:r>
              <a:rPr lang="ru-RU" sz="1400" dirty="0"/>
              <a:t>в области искусственного интеллекта и цифровых </a:t>
            </a:r>
            <a:r>
              <a:rPr lang="ru-RU" sz="1400" dirty="0" smtClean="0"/>
              <a:t>технологий, </a:t>
            </a:r>
            <a:r>
              <a:rPr lang="ru-RU" sz="1400" smtClean="0"/>
              <a:t>а также рассматриваются </a:t>
            </a:r>
            <a:r>
              <a:rPr lang="ru-RU" sz="1400" dirty="0"/>
              <a:t>актуальные вопросы и </a:t>
            </a:r>
            <a:r>
              <a:rPr lang="ru-RU" sz="1400" dirty="0" smtClean="0"/>
              <a:t>разработки.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ориентирован на исследователей, аспирантов и профессионалов из различных областей, стремящихся оставаться в курсе последних достижений в области искусственного интеллекта и цифровых технологий. 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Тематики: Информатика, программирование, кибернетика, радиоэлектроника.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287793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82876" y="1462360"/>
            <a:ext cx="51611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Журнал</a:t>
            </a:r>
            <a:r>
              <a:rPr lang="ru-RU" sz="1400" dirty="0"/>
              <a:t> </a:t>
            </a:r>
            <a:r>
              <a:rPr lang="ru-RU" sz="1400" b="1" dirty="0"/>
              <a:t>«Книжная индустрия» </a:t>
            </a:r>
            <a:r>
              <a:rPr lang="ru-RU" sz="1400" dirty="0"/>
              <a:t>издается с 2008 года,– профессиональное периодическое издание, освещающее главные проблемы книжной отрасли, развитие книги и чтения, инновационные сервисы и технологии, деятельность издательств, книгораспространителей и библиотек.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Особое </a:t>
            </a:r>
            <a:r>
              <a:rPr lang="ru-RU" sz="1400" dirty="0"/>
              <a:t>внимание отводится аналитике книжной отрасли.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осуществляет несколько ежегодных аналитических проектов: «Книжный рынок России. 2010-2020», «Культурная карта России. Литература. Чтение», «Мониторинг книжного рынка Москвы» и другие. «Книжная индустрия» ведет большую работу по аналитике и развитию инфраструктуры книги и чтения в Российской Федерации.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инициирует и проводит многочисленные отраслевые конференции, форумы, круглые столы как на профессиональных площадках, так и в сети Интернет.</a:t>
            </a:r>
          </a:p>
        </p:txBody>
      </p:sp>
      <p:pic>
        <p:nvPicPr>
          <p:cNvPr id="30722" name="Picture 2" descr="https://www.bookind.ru/upload/iblock/75e/wzoeox0lrf65ronkl6w00imo061wqbz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77119"/>
            <a:ext cx="3875372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6912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151470"/>
            <a:ext cx="558011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Publish </a:t>
            </a:r>
            <a:r>
              <a:rPr lang="ru-RU" sz="1400" b="1" dirty="0" smtClean="0"/>
              <a:t>: журнал</a:t>
            </a:r>
            <a:r>
              <a:rPr lang="ru-RU" sz="1400" b="1" dirty="0"/>
              <a:t>. -  Москва : ЗАО "Издательство «Открытые </a:t>
            </a:r>
            <a:r>
              <a:rPr lang="ru-RU" sz="1400" b="1" dirty="0" smtClean="0"/>
              <a:t>системы» </a:t>
            </a:r>
            <a:r>
              <a:rPr lang="ru-RU" sz="1400" b="1" dirty="0"/>
              <a:t>, </a:t>
            </a:r>
            <a:r>
              <a:rPr lang="ru-RU" sz="1400" b="1" dirty="0" smtClean="0"/>
              <a:t>2026. </a:t>
            </a:r>
            <a:r>
              <a:rPr lang="ru-RU" sz="1400" b="1" dirty="0"/>
              <a:t>– выходит </a:t>
            </a:r>
            <a:r>
              <a:rPr lang="ru-RU" sz="1400" b="1" dirty="0" smtClean="0"/>
              <a:t>12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eivis.ru/browse/udb/12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«Publish» </a:t>
            </a:r>
            <a:r>
              <a:rPr lang="ru-RU" sz="1400" dirty="0"/>
              <a:t>— профессиональное полиграфическое издание, где особое внимание уделяется допечатной подготовке, цифровой и офсетной печати, бумаге и расходным материалам, графическому дизайну и верстке.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Выходит </a:t>
            </a:r>
            <a:r>
              <a:rPr lang="ru-RU" sz="1400" dirty="0"/>
              <a:t>с приложениями Adobe Magazine и Corel Magazine.  журнал, посвященный современным полиграфическим и издательским технологиям.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Тематика </a:t>
            </a:r>
            <a:r>
              <a:rPr lang="ru-RU" sz="1400" dirty="0"/>
              <a:t>статей: допечатная подготовка, цифровая и традиционная офсетная печать, бумага и расходные материалы для полиграфии, графический дизайн и вёрстка.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Особой </a:t>
            </a:r>
            <a:r>
              <a:rPr lang="ru-RU" sz="1400" dirty="0"/>
              <a:t>популярностью среди читателей пользуются тестовые полосы, демонстрирующие возможности новейших печатающих устройств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Publish </a:t>
            </a:r>
            <a:r>
              <a:rPr lang="ru-RU" sz="1400" dirty="0"/>
              <a:t>активно сотрудничает с лучшими зарубежными изданиями, лицензируя статьи из уникального журнала для индустрии красок - Ink World Magazine ("Мир красок"); материалы популярнейшего института FLAAR, занимающегося независимым тестированием широкоформатных принтеров; руководства для типографий рулонной офсетной печати от Web Offset Champion Group; прикладные исследования PrintCity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Специальные </a:t>
            </a:r>
            <a:r>
              <a:rPr lang="ru-RU" sz="1400" dirty="0"/>
              <a:t>проекты: журналы в журнале Adobe Magazine и Corel Magazine; приложение "Расходные материалы</a:t>
            </a:r>
            <a:r>
              <a:rPr lang="ru-RU" sz="1400" dirty="0" smtClean="0"/>
              <a:t>".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33494" t="9402" r="33654" b="8261"/>
          <a:stretch/>
        </p:blipFill>
        <p:spPr bwMode="auto">
          <a:xfrm>
            <a:off x="126441" y="908720"/>
            <a:ext cx="3456384" cy="511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9930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8282" y="1444131"/>
            <a:ext cx="525571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</a:t>
            </a:r>
            <a:r>
              <a:rPr lang="ru-RU" sz="1400" dirty="0" smtClean="0"/>
              <a:t> </a:t>
            </a:r>
            <a:r>
              <a:rPr lang="ru-RU" sz="1400" b="1" dirty="0"/>
              <a:t>«Военные знания»</a:t>
            </a:r>
            <a:r>
              <a:rPr lang="ru-RU" sz="1400" dirty="0" smtClean="0"/>
              <a:t> </a:t>
            </a:r>
            <a:r>
              <a:rPr lang="ru-RU" sz="1400" dirty="0"/>
              <a:t>издается с 1925 года и награжден орденом «Красной звезды».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Ежемесячный </a:t>
            </a:r>
            <a:r>
              <a:rPr lang="ru-RU" sz="1400" dirty="0"/>
              <a:t>научно-популярный массовый журнал </a:t>
            </a:r>
            <a:r>
              <a:rPr lang="ru-RU" sz="1400" dirty="0" smtClean="0"/>
              <a:t>это</a:t>
            </a:r>
            <a:r>
              <a:rPr lang="ru-RU" sz="1400" dirty="0"/>
              <a:t>:</a:t>
            </a:r>
          </a:p>
          <a:p>
            <a:pPr algn="just"/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основной источник информации для педагогов-воспитателей;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актуальнейшие проблемы и направления формирования государственной военно-образовательной политики;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пропаганда передового опыта работы педагогических коллективов по формированию у молодежи мировоззренческих подходов и необходимых знаний, умений и навыков по вопросам обеспечения безопасности личности, общества и государства в условиях нарастания угроз и вызовов современного мира;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подготовка молодежи к военной службе по военно-профессиональной направленности;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выпуск учебно-методических пособий по основам военной службы, вопросам гражданской обороны, защите от чрезвычайных ситуаций и безопасности жизнедеятельности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" name="AutoShape 2" descr="https://fantlab.ru/images/editions/big/458979?r=175007899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6" y="1074333"/>
            <a:ext cx="3743486" cy="5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7190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1336409"/>
            <a:ext cx="55081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Журнал </a:t>
            </a:r>
            <a:r>
              <a:rPr lang="ru-RU" sz="1400" b="1" dirty="0"/>
              <a:t>«Флексо Плюс» </a:t>
            </a:r>
            <a:r>
              <a:rPr lang="ru-RU" sz="1400" dirty="0"/>
              <a:t>издается с июня 1997 г. В нем освещаются все аспекты печати упаковки и этикеток, а также других видов «неиздательской» продукции.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Рассматриваются </a:t>
            </a:r>
            <a:r>
              <a:rPr lang="ru-RU" sz="1400" dirty="0"/>
              <a:t>не только ключевые вопросы флексографии, но и различные аспекты других специальных видов печати — глубокой, высокой, трафаретной, цифровой и тампонной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На страницах журнала находят отражение самые последние события и новейшие технологические разработки в области допечатных, формных, печатных и отделочных процессов как в России, так и за рубежом.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Читателей держат в </a:t>
            </a:r>
            <a:r>
              <a:rPr lang="ru-RU" sz="1400" dirty="0"/>
              <a:t>курсе важнейших тенденций, рассказываем о международных специализированных выставках и симпозиумах.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Регулярно </a:t>
            </a:r>
            <a:r>
              <a:rPr lang="ru-RU" sz="1400" dirty="0"/>
              <a:t>освещается деятельность зарубежных технических ассоциаций флексографской печати и, конечно, российской некоммерческой Ассоциации флексографской печати.</a:t>
            </a:r>
          </a:p>
        </p:txBody>
      </p:sp>
      <p:pic>
        <p:nvPicPr>
          <p:cNvPr id="32770" name="Picture 2" descr="https://printdaily.ru/images/News/2025/2025_06/FlexoPlus_3_2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70"/>
          <a:stretch/>
        </p:blipFill>
        <p:spPr bwMode="auto">
          <a:xfrm>
            <a:off x="156761" y="1052735"/>
            <a:ext cx="347913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897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54277" y="2060848"/>
            <a:ext cx="5580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«</a:t>
            </a:r>
            <a:r>
              <a:rPr lang="en-US" sz="1400" b="1" dirty="0"/>
              <a:t>INTERIOR + DESIGN</a:t>
            </a:r>
            <a:r>
              <a:rPr lang="ru-RU" sz="1400" b="1" dirty="0"/>
              <a:t>»</a:t>
            </a:r>
            <a:r>
              <a:rPr lang="ru-RU" sz="1400" dirty="0"/>
              <a:t> — DIGITAL-FIRST </a:t>
            </a:r>
            <a:r>
              <a:rPr lang="ru-RU" sz="1400" dirty="0" smtClean="0"/>
              <a:t>бренд, уникальный, отвечающий интересам профессионалов и широкой аудитории. </a:t>
            </a:r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«Наша миссия: Вдохновлять, Обучать </a:t>
            </a:r>
            <a:r>
              <a:rPr lang="ru-RU" sz="1400" dirty="0"/>
              <a:t>и</a:t>
            </a:r>
            <a:r>
              <a:rPr lang="ru-RU" sz="1400" dirty="0" smtClean="0"/>
              <a:t> Объединять».</a:t>
            </a:r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«</a:t>
            </a:r>
            <a:r>
              <a:rPr lang="en-US" sz="1400" dirty="0"/>
              <a:t> </a:t>
            </a:r>
            <a:r>
              <a:rPr lang="ru-RU" sz="1400" dirty="0"/>
              <a:t>…</a:t>
            </a:r>
            <a:r>
              <a:rPr lang="ru-RU" sz="1400" dirty="0" smtClean="0"/>
              <a:t>Мы</a:t>
            </a:r>
            <a:r>
              <a:rPr lang="ru-RU" sz="1400" dirty="0"/>
              <a:t> </a:t>
            </a:r>
            <a:r>
              <a:rPr lang="ru-RU" sz="1400" dirty="0" smtClean="0"/>
              <a:t>совмещаем визионерские истории и практические рекомендации. Открываем новые имена и решаем образовательные задачи. Мы</a:t>
            </a:r>
            <a:r>
              <a:rPr lang="ru-RU" sz="1400" dirty="0"/>
              <a:t> </a:t>
            </a:r>
            <a:r>
              <a:rPr lang="ru-RU" sz="1400" dirty="0" smtClean="0"/>
              <a:t>верим, что мода может быть интеллектуальной, а богатый интерьер – современным. Мы</a:t>
            </a:r>
            <a:r>
              <a:rPr lang="ru-RU" sz="1400" dirty="0"/>
              <a:t> </a:t>
            </a:r>
            <a:r>
              <a:rPr lang="ru-RU" sz="1400" dirty="0" smtClean="0"/>
              <a:t>помогаем профессионалам и любителям овладеть искусством, быть современным…»</a:t>
            </a:r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" y="1196752"/>
            <a:ext cx="3456000" cy="444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5786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3" y="836712"/>
            <a:ext cx="3456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6776" y="722452"/>
            <a:ext cx="55317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Ландшафтная архитектура. Благоустройство и озеленение города : информационный бюллетень. </a:t>
            </a:r>
            <a:r>
              <a:rPr lang="ru-RU" sz="1400" b="1" dirty="0" smtClean="0"/>
              <a:t>– </a:t>
            </a:r>
            <a:r>
              <a:rPr lang="ru-RU" sz="1400" b="1" dirty="0"/>
              <a:t>Москва : ООО «Гротек</a:t>
            </a:r>
            <a:r>
              <a:rPr lang="ru-RU" sz="1400" b="1" smtClean="0"/>
              <a:t>», 2026. </a:t>
            </a:r>
            <a:r>
              <a:rPr lang="ru-RU" sz="1400" b="1" dirty="0"/>
              <a:t>– выходит </a:t>
            </a:r>
            <a:r>
              <a:rPr lang="ru-RU" sz="1400" b="1" dirty="0" smtClean="0"/>
              <a:t>12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3"/>
              </a:rPr>
              <a:t>https://eivis.ru/browse/udb/12</a:t>
            </a:r>
            <a:r>
              <a:rPr lang="ru-RU" sz="1400" dirty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«</a:t>
            </a:r>
            <a:r>
              <a:rPr lang="ru-RU" sz="1400" b="1" dirty="0"/>
              <a:t>Ландшафтная архитектура. Благоустройство и озеленение города»</a:t>
            </a:r>
            <a:r>
              <a:rPr lang="ru-RU" sz="1400" dirty="0"/>
              <a:t> позволит быть в курсе основных  новостей ландшафтной архитектуры; в ежемесячной динамике увидеть, как меняется рынок; </a:t>
            </a:r>
            <a:r>
              <a:rPr lang="ru-RU" sz="1400" dirty="0" smtClean="0"/>
              <a:t>быть в курсе практики </a:t>
            </a:r>
            <a:r>
              <a:rPr lang="ru-RU" sz="1400" dirty="0"/>
              <a:t>ведущих игроков рынка, </a:t>
            </a:r>
            <a:r>
              <a:rPr lang="ru-RU" sz="1400" dirty="0" smtClean="0"/>
              <a:t>мнений </a:t>
            </a:r>
            <a:r>
              <a:rPr lang="ru-RU" sz="1400" dirty="0"/>
              <a:t>ключевых персон, </a:t>
            </a:r>
            <a:r>
              <a:rPr lang="ru-RU" sz="1400" dirty="0" smtClean="0"/>
              <a:t>прогнозов </a:t>
            </a:r>
            <a:r>
              <a:rPr lang="ru-RU" sz="1400" dirty="0"/>
              <a:t>и </a:t>
            </a:r>
            <a:r>
              <a:rPr lang="ru-RU" sz="1400" dirty="0" smtClean="0"/>
              <a:t>перспектив </a:t>
            </a:r>
            <a:r>
              <a:rPr lang="ru-RU" sz="1400" dirty="0"/>
              <a:t>развития </a:t>
            </a:r>
            <a:r>
              <a:rPr lang="ru-RU" sz="1400" dirty="0" smtClean="0"/>
              <a:t>рынка.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 smtClean="0"/>
              <a:t>Главные </a:t>
            </a:r>
            <a:r>
              <a:rPr lang="ru-RU" sz="1400" b="1" dirty="0"/>
              <a:t>темы публикаций: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Региональные программы и решения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Благоустройство: городская ландшафтная архитектура; сады, парки, зоны отдыха; дворы, спортивные и детские площадки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Компоненты ландшафтного дизайна: зеленые насаждения; малые архитектурные формы, садово-парковая скульптура; аквадизайн, фонтаны, искусственные водоемы; освещение города, садово-парковое освещение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Технологии. Оборудование. Инструмент. Посадочный материал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Экскурсии. Обзоры. Портреты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Индикаторы развития: аналитика, обзоры, исследования, статистика. Тенденции и перспективы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Деловой </a:t>
            </a:r>
            <a:r>
              <a:rPr lang="ru-RU" sz="1400" dirty="0" smtClean="0"/>
              <a:t>календарь</a:t>
            </a:r>
          </a:p>
        </p:txBody>
      </p:sp>
    </p:spTree>
    <p:extLst>
      <p:ext uri="{BB962C8B-B14F-4D97-AF65-F5344CB8AC3E}">
        <p14:creationId xmlns:p14="http://schemas.microsoft.com/office/powerpoint/2010/main" val="3847073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1221</TotalTime>
  <Words>6266</Words>
  <Application>Microsoft Office PowerPoint</Application>
  <PresentationFormat>Экран (4:3)</PresentationFormat>
  <Paragraphs>497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Трек</vt:lpstr>
      <vt:lpstr>ОБЗОР периодических изданий  2026 ГОД</vt:lpstr>
      <vt:lpstr>СОЦИАЛЬНО-ГУМАНИТАРНЫЙ ЦИКЛ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ПРОФЕССИОНАЛЬНЫЙ ЦИКЛ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ЖУРНАЛЫ</dc:title>
  <dc:creator>ws lib-02</dc:creator>
  <cp:lastModifiedBy>ws lib-01</cp:lastModifiedBy>
  <cp:revision>138</cp:revision>
  <dcterms:created xsi:type="dcterms:W3CDTF">2023-10-24T11:33:41Z</dcterms:created>
  <dcterms:modified xsi:type="dcterms:W3CDTF">2026-02-03T12:12:21Z</dcterms:modified>
</cp:coreProperties>
</file>